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 id="2147483664" r:id="rId5"/>
  </p:sldMasterIdLst>
  <p:notesMasterIdLst>
    <p:notesMasterId r:id="rId36"/>
  </p:notesMasterIdLst>
  <p:handoutMasterIdLst>
    <p:handoutMasterId r:id="rId37"/>
  </p:handoutMasterIdLst>
  <p:sldIdLst>
    <p:sldId id="520" r:id="rId6"/>
    <p:sldId id="432" r:id="rId7"/>
    <p:sldId id="454" r:id="rId8"/>
    <p:sldId id="455" r:id="rId9"/>
    <p:sldId id="516" r:id="rId10"/>
    <p:sldId id="352" r:id="rId11"/>
    <p:sldId id="517" r:id="rId12"/>
    <p:sldId id="518" r:id="rId13"/>
    <p:sldId id="431" r:id="rId14"/>
    <p:sldId id="519" r:id="rId15"/>
    <p:sldId id="437" r:id="rId16"/>
    <p:sldId id="433" r:id="rId17"/>
    <p:sldId id="471" r:id="rId18"/>
    <p:sldId id="434" r:id="rId19"/>
    <p:sldId id="435" r:id="rId20"/>
    <p:sldId id="449" r:id="rId21"/>
    <p:sldId id="436" r:id="rId22"/>
    <p:sldId id="456" r:id="rId23"/>
    <p:sldId id="446" r:id="rId24"/>
    <p:sldId id="445" r:id="rId25"/>
    <p:sldId id="457" r:id="rId26"/>
    <p:sldId id="450" r:id="rId27"/>
    <p:sldId id="453" r:id="rId28"/>
    <p:sldId id="467" r:id="rId29"/>
    <p:sldId id="439" r:id="rId30"/>
    <p:sldId id="462" r:id="rId31"/>
    <p:sldId id="463" r:id="rId32"/>
    <p:sldId id="416" r:id="rId33"/>
    <p:sldId id="510" r:id="rId34"/>
    <p:sldId id="459" r:id="rId35"/>
  </p:sldIdLst>
  <p:sldSz cx="9144000" cy="5143500" type="screen16x9"/>
  <p:notesSz cx="6797675" cy="9928225"/>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777ED719-07F2-4552-AD34-DE1C7C818BC9}">
          <p14:sldIdLst>
            <p14:sldId id="520"/>
            <p14:sldId id="432"/>
            <p14:sldId id="454"/>
            <p14:sldId id="455"/>
            <p14:sldId id="516"/>
            <p14:sldId id="352"/>
            <p14:sldId id="517"/>
            <p14:sldId id="518"/>
            <p14:sldId id="431"/>
            <p14:sldId id="519"/>
            <p14:sldId id="437"/>
            <p14:sldId id="433"/>
            <p14:sldId id="471"/>
            <p14:sldId id="434"/>
            <p14:sldId id="435"/>
            <p14:sldId id="449"/>
            <p14:sldId id="436"/>
            <p14:sldId id="456"/>
            <p14:sldId id="446"/>
            <p14:sldId id="445"/>
            <p14:sldId id="457"/>
            <p14:sldId id="450"/>
            <p14:sldId id="453"/>
            <p14:sldId id="467"/>
            <p14:sldId id="439"/>
            <p14:sldId id="462"/>
            <p14:sldId id="463"/>
            <p14:sldId id="416"/>
            <p14:sldId id="510"/>
            <p14:sldId id="45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eu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B8A7"/>
    <a:srgbClr val="F49835"/>
    <a:srgbClr val="384B96"/>
    <a:srgbClr val="F8A9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BC9B83-B425-43C2-9C74-43D07AC9CB79}" v="1" dt="2023-05-10T12:46:03.2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12" autoAdjust="0"/>
    <p:restoredTop sz="52513" autoAdjust="0"/>
  </p:normalViewPr>
  <p:slideViewPr>
    <p:cSldViewPr snapToGrid="0">
      <p:cViewPr varScale="1">
        <p:scale>
          <a:sx n="73" d="100"/>
          <a:sy n="73" d="100"/>
        </p:scale>
        <p:origin x="2360" y="36"/>
      </p:cViewPr>
      <p:guideLst>
        <p:guide orient="horz" pos="162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73869BDF-0F65-465B-B0E2-A2EE7038F79C}" type="datetimeFigureOut">
              <a:rPr lang="nl-NL" smtClean="0"/>
              <a:t>10-5-2023</a:t>
            </a:fld>
            <a:endParaRPr lang="nl-NL"/>
          </a:p>
        </p:txBody>
      </p:sp>
      <p:sp>
        <p:nvSpPr>
          <p:cNvPr id="4" name="Tijdelijke aanduiding voor voettekst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8A1E77FC-D5C4-4339-BFC4-E9D733976376}" type="slidenum">
              <a:rPr lang="nl-NL" smtClean="0"/>
              <a:t>‹nr.›</a:t>
            </a:fld>
            <a:endParaRPr lang="nl-NL"/>
          </a:p>
        </p:txBody>
      </p:sp>
    </p:spTree>
    <p:extLst>
      <p:ext uri="{BB962C8B-B14F-4D97-AF65-F5344CB8AC3E}">
        <p14:creationId xmlns:p14="http://schemas.microsoft.com/office/powerpoint/2010/main" val="3512803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FCD74005-1497-46A8-BF3E-AE6981391327}" type="datetimeFigureOut">
              <a:rPr lang="nl-NL" smtClean="0"/>
              <a:t>10-5-2023</a:t>
            </a:fld>
            <a:endParaRPr lang="nl-NL"/>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87D9C15D-D369-41D3-8E0F-875A792B61D6}" type="slidenum">
              <a:rPr lang="nl-NL" smtClean="0"/>
              <a:t>‹nr.›</a:t>
            </a:fld>
            <a:endParaRPr 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en.nl/certificatie-en-keurmerken-nen-751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fsprakenstelsel.medmij.nl/display/MMVerplicht/Juridische+contex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7D9C15D-D369-41D3-8E0F-875A792B61D6}" type="slidenum">
              <a:rPr lang="nl-NL" smtClean="0"/>
              <a:t>1</a:t>
            </a:fld>
            <a:endParaRPr lang="nl-NL"/>
          </a:p>
        </p:txBody>
      </p:sp>
    </p:spTree>
    <p:extLst>
      <p:ext uri="{BB962C8B-B14F-4D97-AF65-F5344CB8AC3E}">
        <p14:creationId xmlns:p14="http://schemas.microsoft.com/office/powerpoint/2010/main" val="497892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Operationeel</a:t>
            </a:r>
          </a:p>
          <a:p>
            <a:pPr marL="171450" indent="-171450">
              <a:buFont typeface="Arial" panose="020B0604020202020204" pitchFamily="34" charset="0"/>
              <a:buChar char="•"/>
            </a:pPr>
            <a:r>
              <a:rPr lang="nl-NL" baseline="0" dirty="0"/>
              <a:t>Uitvoeringsorganisatie (MedMij Beheer Organisatie), </a:t>
            </a:r>
          </a:p>
          <a:p>
            <a:pPr marL="628650" lvl="1" indent="-171450">
              <a:buFont typeface="Arial" panose="020B0604020202020204" pitchFamily="34" charset="0"/>
              <a:buChar char="•"/>
            </a:pPr>
            <a:r>
              <a:rPr lang="nl-NL" baseline="0" dirty="0"/>
              <a:t>VZVZ voert het beheer uit namens Stichting Medmij.</a:t>
            </a:r>
          </a:p>
          <a:p>
            <a:pPr marL="628650" lvl="1" indent="-171450">
              <a:buFont typeface="Arial" panose="020B0604020202020204" pitchFamily="34" charset="0"/>
              <a:buChar char="•"/>
            </a:pPr>
            <a:r>
              <a:rPr lang="nl-NL" baseline="0" dirty="0"/>
              <a:t>d</a:t>
            </a:r>
            <a:r>
              <a:rPr lang="nl-NL" dirty="0"/>
              <a:t>eelnemers hebben interactie met BO ,</a:t>
            </a:r>
            <a:r>
              <a:rPr lang="nl-NL" baseline="0" dirty="0"/>
              <a:t>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a:t>bij security incidenten zal BO naar voren treden. </a:t>
            </a:r>
          </a:p>
          <a:p>
            <a:pPr marL="1085850" lvl="2" indent="-171450">
              <a:buFont typeface="Arial" panose="020B0604020202020204" pitchFamily="34" charset="0"/>
              <a:buChar char="•"/>
            </a:pPr>
            <a:r>
              <a:rPr lang="nl-NL" baseline="0" dirty="0"/>
              <a:t>Bij verstoringen is er het beheer platform, </a:t>
            </a:r>
          </a:p>
          <a:p>
            <a:pPr marL="1085850" lvl="2" indent="-171450">
              <a:buFont typeface="Arial" panose="020B0604020202020204" pitchFamily="34" charset="0"/>
              <a:buChar char="•"/>
            </a:pPr>
            <a:endParaRPr lang="nl-NL" baseline="0" dirty="0"/>
          </a:p>
          <a:p>
            <a:pPr marL="171450" lvl="0" indent="-171450">
              <a:buFont typeface="Arial" panose="020B0604020202020204" pitchFamily="34" charset="0"/>
              <a:buChar char="•"/>
            </a:pPr>
            <a:r>
              <a:rPr lang="nl-NL" baseline="0" dirty="0"/>
              <a:t>Deelnemersraad</a:t>
            </a:r>
          </a:p>
          <a:p>
            <a:pPr marL="628650" lvl="1" indent="-171450">
              <a:buFont typeface="Arial" panose="020B0604020202020204" pitchFamily="34" charset="0"/>
              <a:buChar char="•"/>
            </a:pPr>
            <a:r>
              <a:rPr lang="nl-NL" baseline="0" dirty="0"/>
              <a:t>Wanneer kandidaat deelnemer succesvol het toetredingsproces heeft doorlopen wordt het een lid van de deelnemers raad. </a:t>
            </a:r>
          </a:p>
          <a:p>
            <a:pPr marL="628650" lvl="1" indent="-171450">
              <a:buFont typeface="Arial" panose="020B0604020202020204" pitchFamily="34" charset="0"/>
              <a:buChar char="•"/>
            </a:pPr>
            <a:r>
              <a:rPr lang="nl-NL" baseline="0" dirty="0"/>
              <a:t>Gaat over wijzigingen aan afsprakenstelsel die daar worden besproken. </a:t>
            </a:r>
          </a:p>
          <a:p>
            <a:endParaRPr lang="nl-NL" baseline="0" dirty="0"/>
          </a:p>
          <a:p>
            <a:pPr marL="171450" indent="-171450">
              <a:buFont typeface="Arial" panose="020B0604020202020204" pitchFamily="34" charset="0"/>
              <a:buChar char="•"/>
            </a:pPr>
            <a:r>
              <a:rPr lang="nl-NL" baseline="0" dirty="0" err="1"/>
              <a:t>Financieerders</a:t>
            </a:r>
            <a:r>
              <a:rPr lang="nl-NL" baseline="0" dirty="0"/>
              <a:t> van MedMij zijn ZN en Min. VWS.</a:t>
            </a:r>
          </a:p>
          <a:p>
            <a:pPr marL="0" indent="0">
              <a:buFont typeface="Arial" panose="020B0604020202020204" pitchFamily="34" charset="0"/>
              <a:buNone/>
            </a:pPr>
            <a:endParaRPr lang="nl-NL" baseline="0" dirty="0"/>
          </a:p>
          <a:p>
            <a:r>
              <a:rPr lang="nl-NL" baseline="0" dirty="0"/>
              <a:t>Strategisch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a:t>Op strategisch niveau is er een vertegenwoordiging vanuit de twee domeinen. Doel is de verdeling tussen persoonsdomein en zorgaanbieders domein gelijk te houden. Zo worden de belangen goed vertegenwoordigd.  </a:t>
            </a:r>
            <a:endParaRPr lang="nl-NL" dirty="0"/>
          </a:p>
          <a:p>
            <a:pPr marL="171450" indent="-171450">
              <a:buFont typeface="Arial" panose="020B0604020202020204" pitchFamily="34" charset="0"/>
              <a:buChar char="•"/>
            </a:pPr>
            <a:endParaRPr lang="nl-NL" baseline="0" dirty="0"/>
          </a:p>
          <a:p>
            <a:pPr marL="628650" lvl="1" indent="-171450">
              <a:buFont typeface="Arial" panose="020B0604020202020204" pitchFamily="34" charset="0"/>
              <a:buChar char="•"/>
            </a:pPr>
            <a:r>
              <a:rPr lang="nl-NL" baseline="0" dirty="0"/>
              <a:t>Personen; </a:t>
            </a:r>
          </a:p>
          <a:p>
            <a:pPr marL="1085850" lvl="2" indent="-171450">
              <a:buFont typeface="Arial" panose="020B0604020202020204" pitchFamily="34" charset="0"/>
              <a:buChar char="•"/>
            </a:pPr>
            <a:r>
              <a:rPr lang="nl-NL" baseline="0" dirty="0"/>
              <a:t>Consumentenbond</a:t>
            </a:r>
          </a:p>
          <a:p>
            <a:pPr marL="1085850" lvl="2" indent="-171450">
              <a:buFont typeface="Arial" panose="020B0604020202020204" pitchFamily="34" charset="0"/>
              <a:buChar char="•"/>
            </a:pPr>
            <a:r>
              <a:rPr lang="nl-NL" baseline="0" dirty="0"/>
              <a:t>Patiëntenfederatie, </a:t>
            </a:r>
          </a:p>
          <a:p>
            <a:pPr marL="1085850" lvl="2" indent="-171450">
              <a:buFont typeface="Arial" panose="020B0604020202020204" pitchFamily="34" charset="0"/>
              <a:buChar char="•"/>
            </a:pPr>
            <a:r>
              <a:rPr lang="nl-NL" baseline="0" dirty="0"/>
              <a:t>MIND (patiënt federatie vanuit GGZ)</a:t>
            </a:r>
          </a:p>
          <a:p>
            <a:pPr marL="628650" lvl="1" indent="-171450">
              <a:buFont typeface="Arial" panose="020B0604020202020204" pitchFamily="34" charset="0"/>
              <a:buChar char="•"/>
            </a:pPr>
            <a:r>
              <a:rPr lang="nl-NL" baseline="0" dirty="0"/>
              <a:t>Vanuit zorgaanbieders hebben we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a:t>ACTIZ voor thuiszorg </a:t>
            </a:r>
          </a:p>
          <a:p>
            <a:pPr marL="1085850" lvl="2" indent="-171450">
              <a:buFont typeface="Arial" panose="020B0604020202020204" pitchFamily="34" charset="0"/>
              <a:buChar char="•"/>
            </a:pPr>
            <a:r>
              <a:rPr lang="nl-NL" baseline="0" dirty="0"/>
              <a:t>NHG, </a:t>
            </a:r>
          </a:p>
          <a:p>
            <a:pPr marL="1085850" lvl="2" indent="-171450">
              <a:buFont typeface="Arial" panose="020B0604020202020204" pitchFamily="34" charset="0"/>
              <a:buChar char="•"/>
            </a:pPr>
            <a:r>
              <a:rPr lang="nl-NL" baseline="0" dirty="0"/>
              <a:t>LHV</a:t>
            </a:r>
          </a:p>
          <a:p>
            <a:pPr marL="1085850" lvl="2" indent="-171450">
              <a:buFont typeface="Arial" panose="020B0604020202020204" pitchFamily="34" charset="0"/>
              <a:buChar char="•"/>
            </a:pPr>
            <a:r>
              <a:rPr lang="nl-NL" baseline="0" dirty="0"/>
              <a:t>KNMP</a:t>
            </a:r>
          </a:p>
          <a:p>
            <a:pPr marL="1085850" lvl="2" indent="-171450">
              <a:buFont typeface="Arial" panose="020B0604020202020204" pitchFamily="34" charset="0"/>
              <a:buChar char="•"/>
            </a:pPr>
            <a:r>
              <a:rPr lang="nl-NL" baseline="0" dirty="0"/>
              <a:t>NVZ, voor ziekenhuizen</a:t>
            </a:r>
          </a:p>
          <a:p>
            <a:pPr marL="1085850" lvl="2" indent="-171450">
              <a:buFont typeface="Arial" panose="020B0604020202020204" pitchFamily="34" charset="0"/>
              <a:buChar char="•"/>
            </a:pPr>
            <a:r>
              <a:rPr lang="nl-NL" baseline="0" dirty="0"/>
              <a:t>en kunnen meer worden</a:t>
            </a:r>
          </a:p>
          <a:p>
            <a:pPr marL="171450" indent="-171450">
              <a:buFont typeface="Arial" panose="020B0604020202020204" pitchFamily="34" charset="0"/>
              <a:buChar char="•"/>
            </a:pPr>
            <a:endParaRPr lang="nl-NL" baseline="0" dirty="0"/>
          </a:p>
        </p:txBody>
      </p:sp>
      <p:sp>
        <p:nvSpPr>
          <p:cNvPr id="4" name="Tijdelijke aanduiding voor dianummer 3"/>
          <p:cNvSpPr>
            <a:spLocks noGrp="1"/>
          </p:cNvSpPr>
          <p:nvPr>
            <p:ph type="sldNum" sz="quarter" idx="10"/>
          </p:nvPr>
        </p:nvSpPr>
        <p:spPr/>
        <p:txBody>
          <a:bodyPr/>
          <a:lstStyle/>
          <a:p>
            <a:fld id="{87D9C15D-D369-41D3-8E0F-875A792B61D6}" type="slidenum">
              <a:rPr lang="nl-NL" smtClean="0"/>
              <a:t>10</a:t>
            </a:fld>
            <a:endParaRPr lang="nl-NL"/>
          </a:p>
        </p:txBody>
      </p:sp>
    </p:spTree>
    <p:extLst>
      <p:ext uri="{BB962C8B-B14F-4D97-AF65-F5344CB8AC3E}">
        <p14:creationId xmlns:p14="http://schemas.microsoft.com/office/powerpoint/2010/main" val="98348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D9C15D-D369-41D3-8E0F-875A792B61D6}" type="slidenum">
              <a:rPr lang="nl-NL" smtClean="0"/>
              <a:t>11</a:t>
            </a:fld>
            <a:endParaRPr lang="nl-NL"/>
          </a:p>
        </p:txBody>
      </p:sp>
    </p:spTree>
    <p:extLst>
      <p:ext uri="{BB962C8B-B14F-4D97-AF65-F5344CB8AC3E}">
        <p14:creationId xmlns:p14="http://schemas.microsoft.com/office/powerpoint/2010/main" val="1745851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900" b="0" i="0" kern="1200" dirty="0">
                <a:solidFill>
                  <a:schemeClr val="tx1"/>
                </a:solidFill>
                <a:effectLst/>
                <a:latin typeface="+mn-lt"/>
                <a:ea typeface="+mn-ea"/>
                <a:cs typeface="+mn-cs"/>
              </a:rPr>
              <a:t>Verschillende uitgangspunten en ontwerpprincipes zijn gebruikt bij het ontwikkelen van het Medmij stelsel.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9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900" b="0" i="0" kern="1200" dirty="0">
                <a:solidFill>
                  <a:schemeClr val="tx1"/>
                </a:solidFill>
                <a:effectLst/>
                <a:latin typeface="+mn-lt"/>
                <a:ea typeface="+mn-ea"/>
                <a:cs typeface="+mn-cs"/>
              </a:rPr>
              <a:t>Privacy </a:t>
            </a:r>
            <a:r>
              <a:rPr lang="nl-NL" sz="900" b="0" i="0" kern="1200" dirty="0" err="1">
                <a:solidFill>
                  <a:schemeClr val="tx1"/>
                </a:solidFill>
                <a:effectLst/>
                <a:latin typeface="+mn-lt"/>
                <a:ea typeface="+mn-ea"/>
                <a:cs typeface="+mn-cs"/>
              </a:rPr>
              <a:t>by</a:t>
            </a:r>
            <a:r>
              <a:rPr lang="nl-NL" sz="900" b="0" i="0" kern="1200" dirty="0">
                <a:solidFill>
                  <a:schemeClr val="tx1"/>
                </a:solidFill>
                <a:effectLst/>
                <a:latin typeface="+mn-lt"/>
                <a:ea typeface="+mn-ea"/>
                <a:cs typeface="+mn-cs"/>
              </a:rPr>
              <a:t> Design;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900" b="0" i="0" kern="1200" dirty="0">
                <a:solidFill>
                  <a:schemeClr val="tx1"/>
                </a:solidFill>
                <a:effectLst/>
                <a:latin typeface="+mn-lt"/>
                <a:ea typeface="+mn-ea"/>
                <a:cs typeface="+mn-cs"/>
              </a:rPr>
              <a:t>Privacy krijgt binnen Medmij de hoogst mogelijke aandacht.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900" b="0" i="0" kern="1200" dirty="0">
                <a:solidFill>
                  <a:schemeClr val="tx1"/>
                </a:solidFill>
                <a:effectLst/>
                <a:latin typeface="+mn-lt"/>
                <a:ea typeface="+mn-ea"/>
                <a:cs typeface="+mn-cs"/>
              </a:rPr>
              <a:t>Combi van technische en organisatorisch maatregelen:</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900" b="0" i="0" kern="1200" dirty="0">
                <a:solidFill>
                  <a:schemeClr val="tx1"/>
                </a:solidFill>
                <a:effectLst/>
                <a:latin typeface="+mn-lt"/>
                <a:ea typeface="+mn-ea"/>
                <a:cs typeface="+mn-cs"/>
              </a:rPr>
              <a:t>Technisch (o.a. eisen aan encryptie van gegevens),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900" b="0" i="0" kern="1200" dirty="0">
                <a:solidFill>
                  <a:schemeClr val="tx1"/>
                </a:solidFill>
                <a:effectLst/>
                <a:latin typeface="+mn-lt"/>
                <a:ea typeface="+mn-ea"/>
                <a:cs typeface="+mn-cs"/>
              </a:rPr>
              <a:t>Organisatorisch (DPIA, betrekken van privacy experts).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900" b="0" i="0" kern="1200" dirty="0">
                <a:solidFill>
                  <a:schemeClr val="tx1"/>
                </a:solidFill>
                <a:effectLst/>
                <a:latin typeface="+mn-lt"/>
                <a:ea typeface="+mn-ea"/>
                <a:cs typeface="+mn-cs"/>
              </a:rPr>
              <a:t>Deelnemers hebben ook een rol. Bijvoorbeeld dat PGO’s niet meer moeten uitwisselen dan strikt noodzakelijk. </a:t>
            </a:r>
          </a:p>
          <a:p>
            <a:pPr marL="628650" lvl="1" indent="-171450">
              <a:buFont typeface="Arial" panose="020B0604020202020204" pitchFamily="34" charset="0"/>
              <a:buChar char="•"/>
            </a:pPr>
            <a:r>
              <a:rPr lang="nl-NL" sz="1200" b="0" i="0" kern="1200" dirty="0">
                <a:solidFill>
                  <a:schemeClr val="tx1"/>
                </a:solidFill>
                <a:effectLst/>
                <a:latin typeface="+mn-lt"/>
                <a:ea typeface="+mn-ea"/>
                <a:cs typeface="+mn-cs"/>
              </a:rPr>
              <a:t>Of als een persoon vraagt om zijn gegevens uit een PGO te verwijderen moeten zijn gegevens vernietigd worden, ook vanuit de </a:t>
            </a:r>
            <a:r>
              <a:rPr lang="nl-NL" sz="1200" b="0" i="0" kern="1200" dirty="0" err="1">
                <a:solidFill>
                  <a:schemeClr val="tx1"/>
                </a:solidFill>
                <a:effectLst/>
                <a:latin typeface="+mn-lt"/>
                <a:ea typeface="+mn-ea"/>
                <a:cs typeface="+mn-cs"/>
              </a:rPr>
              <a:t>backup</a:t>
            </a:r>
            <a:r>
              <a:rPr lang="nl-NL" sz="1200" b="0" i="0" kern="1200" dirty="0">
                <a:solidFill>
                  <a:schemeClr val="tx1"/>
                </a:solidFill>
                <a:effectLst/>
                <a:latin typeface="+mn-lt"/>
                <a:ea typeface="+mn-ea"/>
                <a:cs typeface="+mn-cs"/>
              </a:rPr>
              <a:t>. Zaken die die je meeneemt in je ontwerp.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9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Dienstverleners zijn deelnemers van het afsprakenstelsel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0" i="0" kern="1200" dirty="0">
                <a:solidFill>
                  <a:schemeClr val="tx1"/>
                </a:solidFill>
                <a:effectLst/>
                <a:latin typeface="+mn-lt"/>
                <a:ea typeface="+mn-ea"/>
                <a:cs typeface="+mn-cs"/>
              </a:rPr>
              <a:t>Daarmee bedoelen we DVP</a:t>
            </a:r>
            <a:r>
              <a:rPr lang="nl-NL" sz="1200" b="0" i="0" kern="1200" baseline="0" dirty="0">
                <a:solidFill>
                  <a:schemeClr val="tx1"/>
                </a:solidFill>
                <a:effectLst/>
                <a:latin typeface="+mn-lt"/>
                <a:ea typeface="+mn-ea"/>
                <a:cs typeface="+mn-cs"/>
              </a:rPr>
              <a:t> </a:t>
            </a:r>
            <a:r>
              <a:rPr lang="nl-NL" sz="1200" b="0" i="0" kern="1200" dirty="0">
                <a:solidFill>
                  <a:schemeClr val="tx1"/>
                </a:solidFill>
                <a:effectLst/>
                <a:latin typeface="+mn-lt"/>
                <a:ea typeface="+mn-ea"/>
                <a:cs typeface="+mn-cs"/>
              </a:rPr>
              <a:t>en DVA.</a:t>
            </a:r>
            <a:endParaRPr lang="nl-NL" sz="900" b="0" i="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900" b="0" i="0" kern="1200" dirty="0">
                <a:solidFill>
                  <a:schemeClr val="tx1"/>
                </a:solidFill>
                <a:effectLst/>
                <a:latin typeface="+mn-lt"/>
                <a:ea typeface="+mn-ea"/>
                <a:cs typeface="+mn-cs"/>
              </a:rPr>
              <a:t>Daarnaast hebben we de MedMij Beheer Organisatie die de centrale administratie (</a:t>
            </a:r>
            <a:r>
              <a:rPr lang="nl-NL" sz="900" b="0" i="0" kern="1200" dirty="0" err="1">
                <a:solidFill>
                  <a:schemeClr val="tx1"/>
                </a:solidFill>
                <a:effectLst/>
                <a:latin typeface="+mn-lt"/>
                <a:ea typeface="+mn-ea"/>
                <a:cs typeface="+mn-cs"/>
              </a:rPr>
              <a:t>stelselnode</a:t>
            </a:r>
            <a:r>
              <a:rPr lang="nl-NL" sz="900" b="0" i="0" kern="1200" dirty="0">
                <a:solidFill>
                  <a:schemeClr val="tx1"/>
                </a:solidFill>
                <a:effectLst/>
                <a:latin typeface="+mn-lt"/>
                <a:ea typeface="+mn-ea"/>
                <a:cs typeface="+mn-cs"/>
              </a:rPr>
              <a:t>) beheert. Als ook de administratieve lijsten beheert en publiceert (ZAL, GNL, OCL). Alle deelnemers moeten de lijsten elke 15 minuut ophalen om te weten wie de Medmij deelnemers zijn en om aan de Medmij eisen te voldoen.</a:t>
            </a:r>
          </a:p>
          <a:p>
            <a:endParaRPr lang="nl-NL" sz="900" dirty="0"/>
          </a:p>
          <a:p>
            <a:pPr marL="171450" indent="-171450">
              <a:buFont typeface="Arial" panose="020B0604020202020204" pitchFamily="34" charset="0"/>
              <a:buChar char="•"/>
            </a:pPr>
            <a:r>
              <a:rPr lang="nl-NL" sz="900" b="0" i="0" kern="1200" dirty="0">
                <a:solidFill>
                  <a:schemeClr val="tx1"/>
                </a:solidFill>
                <a:effectLst/>
                <a:latin typeface="+mn-lt"/>
                <a:ea typeface="+mn-ea"/>
                <a:cs typeface="+mn-cs"/>
              </a:rPr>
              <a:t>Uitgangspunt is dat dienstverleners het aanspreekpunt zijn.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900" b="0" i="0" kern="1200" dirty="0">
                <a:solidFill>
                  <a:schemeClr val="tx1"/>
                </a:solidFill>
                <a:effectLst/>
                <a:latin typeface="+mn-lt"/>
                <a:ea typeface="+mn-ea"/>
                <a:cs typeface="+mn-cs"/>
              </a:rPr>
              <a:t>Burger neemt contact op met zijn PGO leverancier bij problemen,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900" b="0" i="0" kern="1200" dirty="0">
                <a:solidFill>
                  <a:schemeClr val="tx1"/>
                </a:solidFill>
                <a:effectLst/>
                <a:latin typeface="+mn-lt"/>
                <a:ea typeface="+mn-ea"/>
                <a:cs typeface="+mn-cs"/>
              </a:rPr>
              <a:t>Zorgaanbieder neemt contact op met zijn DVZA</a:t>
            </a:r>
            <a:r>
              <a:rPr lang="nl-NL" sz="900" b="0" i="0" kern="1200" baseline="0" dirty="0">
                <a:solidFill>
                  <a:schemeClr val="tx1"/>
                </a:solidFill>
                <a:effectLst/>
                <a:latin typeface="+mn-lt"/>
                <a:ea typeface="+mn-ea"/>
                <a:cs typeface="+mn-cs"/>
              </a:rPr>
              <a:t> bij problemen,</a:t>
            </a:r>
          </a:p>
          <a:p>
            <a:pPr marL="628650" lvl="1" indent="-171450">
              <a:buFont typeface="Arial" panose="020B0604020202020204" pitchFamily="34" charset="0"/>
              <a:buChar char="•"/>
            </a:pPr>
            <a:r>
              <a:rPr lang="nl-NL" sz="900" b="0" i="0" kern="1200" dirty="0">
                <a:solidFill>
                  <a:schemeClr val="tx1"/>
                </a:solidFill>
                <a:effectLst/>
                <a:latin typeface="+mn-lt"/>
                <a:ea typeface="+mn-ea"/>
                <a:cs typeface="+mn-cs"/>
              </a:rPr>
              <a:t>Het belangrijkste is dat het probleem wordt opgelost waarmee burger of zorgverlener contract mee heeft,</a:t>
            </a:r>
          </a:p>
          <a:p>
            <a:pPr marL="628650" lvl="1" indent="-171450">
              <a:buFont typeface="Arial" panose="020B0604020202020204" pitchFamily="34" charset="0"/>
              <a:buChar char="•"/>
            </a:pPr>
            <a:r>
              <a:rPr lang="nl-NL" sz="900" b="0" i="0" kern="1200" dirty="0">
                <a:solidFill>
                  <a:schemeClr val="tx1"/>
                </a:solidFill>
                <a:effectLst/>
                <a:latin typeface="+mn-lt"/>
                <a:ea typeface="+mn-ea"/>
                <a:cs typeface="+mn-cs"/>
              </a:rPr>
              <a:t>Het kan probleem zijn van jouw gebruiker of mogelijk een onderliggend probleem van een zorgaanbieder,</a:t>
            </a:r>
          </a:p>
          <a:p>
            <a:pPr marL="628650" lvl="1" indent="-171450">
              <a:buFont typeface="Arial" panose="020B0604020202020204" pitchFamily="34" charset="0"/>
              <a:buChar char="•"/>
            </a:pPr>
            <a:r>
              <a:rPr lang="nl-NL" sz="900" dirty="0"/>
              <a:t>Deelnemers zijn verplicht om met elkaar te interacteren om probleem</a:t>
            </a:r>
            <a:r>
              <a:rPr lang="nl-NL" sz="900" baseline="0" dirty="0"/>
              <a:t> op te lossen,</a:t>
            </a:r>
            <a:endParaRPr lang="nl-NL" sz="900" dirty="0"/>
          </a:p>
          <a:p>
            <a:pPr marL="628650" lvl="1" indent="-171450">
              <a:buFont typeface="Arial" panose="020B0604020202020204" pitchFamily="34" charset="0"/>
              <a:buChar char="•"/>
            </a:pPr>
            <a:r>
              <a:rPr lang="nl-NL" sz="900" b="0" i="0" kern="1200" dirty="0">
                <a:solidFill>
                  <a:schemeClr val="tx1"/>
                </a:solidFill>
                <a:effectLst/>
                <a:latin typeface="+mn-lt"/>
                <a:ea typeface="+mn-ea"/>
                <a:cs typeface="+mn-cs"/>
              </a:rPr>
              <a:t>Het beheer deel in deze presentatie spreekt hier meer in </a:t>
            </a:r>
            <a:r>
              <a:rPr lang="nl-NL" sz="900" b="0" i="0" kern="1200" baseline="0" dirty="0">
                <a:solidFill>
                  <a:schemeClr val="tx1"/>
                </a:solidFill>
                <a:effectLst/>
                <a:latin typeface="+mn-lt"/>
                <a:ea typeface="+mn-ea"/>
                <a:cs typeface="+mn-cs"/>
              </a:rPr>
              <a:t>detail </a:t>
            </a:r>
            <a:r>
              <a:rPr lang="nl-NL" sz="900" b="0" i="0" kern="1200" dirty="0">
                <a:solidFill>
                  <a:schemeClr val="tx1"/>
                </a:solidFill>
                <a:effectLst/>
                <a:latin typeface="+mn-lt"/>
                <a:ea typeface="+mn-ea"/>
                <a:cs typeface="+mn-cs"/>
              </a:rPr>
              <a:t>over, hoe we met elkaar communiceren.</a:t>
            </a:r>
          </a:p>
          <a:p>
            <a:pPr marL="628650" lvl="1" indent="-171450">
              <a:buFont typeface="Arial" panose="020B0604020202020204" pitchFamily="34" charset="0"/>
              <a:buChar char="•"/>
            </a:pPr>
            <a:endParaRPr lang="nl-NL" sz="900" b="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nl-NL" sz="900" b="0" dirty="0"/>
              <a:t>Afsprakenstelsel is geen volledige implementatiehandleiding.</a:t>
            </a:r>
            <a:r>
              <a:rPr lang="nl-NL" sz="900" b="0" i="0" kern="1200" dirty="0">
                <a:solidFill>
                  <a:schemeClr val="tx1"/>
                </a:solidFill>
                <a:effectLst/>
                <a:latin typeface="+mn-lt"/>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900" b="0" i="0" kern="1200" dirty="0">
                <a:solidFill>
                  <a:schemeClr val="tx1"/>
                </a:solidFill>
                <a:effectLst/>
                <a:latin typeface="+mn-lt"/>
                <a:ea typeface="+mn-ea"/>
                <a:cs typeface="+mn-cs"/>
              </a:rPr>
              <a:t>Medmij</a:t>
            </a:r>
            <a:r>
              <a:rPr lang="nl-NL" sz="900" b="0" i="0" kern="1200" baseline="0" dirty="0">
                <a:solidFill>
                  <a:schemeClr val="tx1"/>
                </a:solidFill>
                <a:effectLst/>
                <a:latin typeface="+mn-lt"/>
                <a:ea typeface="+mn-ea"/>
                <a:cs typeface="+mn-cs"/>
              </a:rPr>
              <a:t> stelt eisen aan de implementatie, kwalificatie, acceptatie en Informatiebeveiliging.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900" b="0" i="0" kern="1200" dirty="0">
                <a:solidFill>
                  <a:schemeClr val="tx1"/>
                </a:solidFill>
                <a:effectLst/>
                <a:latin typeface="+mn-lt"/>
                <a:ea typeface="+mn-ea"/>
                <a:cs typeface="+mn-cs"/>
              </a:rPr>
              <a:t>Afsprakenstelsel zegt niet precies hoe je het alles moet bouwen.</a:t>
            </a:r>
            <a:r>
              <a:rPr lang="nl-NL" sz="900" b="0" i="0" kern="1200" baseline="0" dirty="0">
                <a:solidFill>
                  <a:schemeClr val="tx1"/>
                </a:solidFill>
                <a:effectLst/>
                <a:latin typeface="+mn-lt"/>
                <a:ea typeface="+mn-ea"/>
                <a:cs typeface="+mn-cs"/>
              </a:rPr>
              <a:t> </a:t>
            </a:r>
            <a:r>
              <a:rPr lang="nl-NL" sz="900" b="0" i="0" kern="1200" dirty="0">
                <a:solidFill>
                  <a:schemeClr val="tx1"/>
                </a:solidFill>
                <a:effectLst/>
                <a:latin typeface="+mn-lt"/>
                <a:ea typeface="+mn-ea"/>
                <a:cs typeface="+mn-cs"/>
              </a:rPr>
              <a:t>Zal deelnemer zelf moeten uitvinden, keuzes maken en vastleggen.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9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MedMij beheerorganisatie faciliteert en handhaaft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0" i="0" kern="1200" dirty="0">
                <a:solidFill>
                  <a:schemeClr val="tx1"/>
                </a:solidFill>
                <a:effectLst/>
                <a:latin typeface="+mn-lt"/>
                <a:ea typeface="+mn-ea"/>
                <a:cs typeface="+mn-cs"/>
              </a:rPr>
              <a:t>De BO zal zoveel mogelijk faciliteren en organiseren.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0" i="0" kern="1200" dirty="0">
                <a:solidFill>
                  <a:schemeClr val="tx1"/>
                </a:solidFill>
                <a:effectLst/>
                <a:latin typeface="+mn-lt"/>
                <a:ea typeface="+mn-ea"/>
                <a:cs typeface="+mn-cs"/>
              </a:rPr>
              <a:t>Handhaven is wel één van middelen die de BO heeft en indien noodzakelijk een deelnemer (tijdelijk) afsluiten.</a:t>
            </a:r>
            <a:endParaRPr lang="nl-NL" sz="900" b="0" i="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9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87D9C15D-D369-41D3-8E0F-875A792B61D6}" type="slidenum">
              <a:rPr lang="nl-NL" smtClean="0"/>
              <a:t>12</a:t>
            </a:fld>
            <a:endParaRPr lang="nl-NL"/>
          </a:p>
        </p:txBody>
      </p:sp>
    </p:spTree>
    <p:extLst>
      <p:ext uri="{BB962C8B-B14F-4D97-AF65-F5344CB8AC3E}">
        <p14:creationId xmlns:p14="http://schemas.microsoft.com/office/powerpoint/2010/main" val="3693641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900" kern="1200" dirty="0">
                <a:solidFill>
                  <a:schemeClr val="tx1"/>
                </a:solidFill>
                <a:effectLst/>
                <a:latin typeface="+mn-lt"/>
                <a:ea typeface="+mn-ea"/>
                <a:cs typeface="+mn-cs"/>
              </a:rPr>
              <a:t>Het afsprakenstelsel bestaat uit verschillende onderdelen. </a:t>
            </a:r>
            <a:r>
              <a:rPr lang="nl-NL" sz="900" dirty="0"/>
              <a:t>Zie https://afsprakenstelsel.medmij.nl/ voor toelichting.</a:t>
            </a:r>
          </a:p>
          <a:p>
            <a:pPr marL="171450" indent="-171450">
              <a:buFont typeface="Arial" panose="020B0604020202020204" pitchFamily="34" charset="0"/>
              <a:buChar char="•"/>
            </a:pPr>
            <a:endParaRPr lang="nl-NL" sz="9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dirty="0">
                <a:solidFill>
                  <a:schemeClr val="tx1"/>
                </a:solidFill>
                <a:effectLst/>
                <a:latin typeface="+mn-lt"/>
                <a:ea typeface="+mn-ea"/>
                <a:cs typeface="+mn-cs"/>
              </a:rPr>
              <a:t>Juridisch kader (</a:t>
            </a:r>
            <a:r>
              <a:rPr lang="nl-NL" sz="1200" dirty="0"/>
              <a:t>https://afsprakenstelsel.medmij.nl/display/MMVerplicht/Juridisch+kader)</a:t>
            </a:r>
            <a:endParaRPr lang="nl-NL"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nl-NL" sz="1200" kern="1200" dirty="0">
                <a:solidFill>
                  <a:schemeClr val="tx1"/>
                </a:solidFill>
                <a:effectLst/>
                <a:latin typeface="+mn-lt"/>
                <a:ea typeface="+mn-ea"/>
                <a:cs typeface="+mn-cs"/>
              </a:rPr>
              <a:t>Alle juridische en wettelijke eisen die van toepassing zijn voor Medmij.</a:t>
            </a:r>
          </a:p>
          <a:p>
            <a:pPr marL="628650" lvl="1" indent="-171450">
              <a:buFont typeface="Arial" panose="020B0604020202020204" pitchFamily="34" charset="0"/>
              <a:buChar char="•"/>
            </a:pPr>
            <a:r>
              <a:rPr lang="nl-NL" sz="1200" kern="1200" dirty="0">
                <a:solidFill>
                  <a:schemeClr val="tx1"/>
                </a:solidFill>
                <a:effectLst/>
                <a:latin typeface="+mn-lt"/>
                <a:ea typeface="+mn-ea"/>
                <a:cs typeface="+mn-cs"/>
              </a:rPr>
              <a:t>Bijvoorbeeld de wet </a:t>
            </a:r>
            <a:r>
              <a:rPr lang="nl-NL" sz="1200" kern="1200" dirty="0" err="1">
                <a:solidFill>
                  <a:schemeClr val="tx1"/>
                </a:solidFill>
                <a:effectLst/>
                <a:latin typeface="+mn-lt"/>
                <a:ea typeface="+mn-ea"/>
                <a:cs typeface="+mn-cs"/>
              </a:rPr>
              <a:t>Wegiz</a:t>
            </a:r>
            <a:r>
              <a:rPr lang="nl-NL" sz="1200" kern="1200" dirty="0">
                <a:solidFill>
                  <a:schemeClr val="tx1"/>
                </a:solidFill>
                <a:effectLst/>
                <a:latin typeface="+mn-lt"/>
                <a:ea typeface="+mn-ea"/>
                <a:cs typeface="+mn-cs"/>
              </a:rPr>
              <a:t>: dat je als burger inzage moet krijgen tot je digitale dossier bij je zorgverlener. </a:t>
            </a:r>
          </a:p>
          <a:p>
            <a:pPr marL="171450" indent="-171450">
              <a:buFont typeface="Arial" panose="020B0604020202020204" pitchFamily="34" charset="0"/>
              <a:buChar char="•"/>
            </a:pPr>
            <a:endParaRPr lang="nl-NL" sz="900" kern="1200" dirty="0">
              <a:solidFill>
                <a:schemeClr val="tx1"/>
              </a:solidFill>
              <a:effectLst/>
              <a:latin typeface="+mn-lt"/>
              <a:ea typeface="+mn-ea"/>
              <a:cs typeface="+mn-cs"/>
            </a:endParaRPr>
          </a:p>
          <a:p>
            <a:pPr marL="171450" indent="-171450">
              <a:buFont typeface="Arial" panose="020B0604020202020204" pitchFamily="34" charset="0"/>
              <a:buChar char="•"/>
            </a:pPr>
            <a:r>
              <a:rPr lang="nl-NL" sz="900" kern="1200" dirty="0">
                <a:solidFill>
                  <a:schemeClr val="tx1"/>
                </a:solidFill>
                <a:effectLst/>
                <a:latin typeface="+mn-lt"/>
                <a:ea typeface="+mn-ea"/>
                <a:cs typeface="+mn-cs"/>
              </a:rPr>
              <a:t>Uit het juridische kader volgen grondslagen ook wel uitgangspunten (https://afsprakenstelsel.medmij.nl/display/MMVerplicht/Grondslagen)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900" kern="1200" dirty="0">
                <a:solidFill>
                  <a:schemeClr val="tx1"/>
                </a:solidFill>
                <a:effectLst/>
                <a:latin typeface="+mn-lt"/>
                <a:ea typeface="+mn-ea"/>
                <a:cs typeface="+mn-cs"/>
              </a:rPr>
              <a:t>Afsprakenstelsel</a:t>
            </a:r>
            <a:r>
              <a:rPr lang="nl-NL" sz="900" kern="1200" baseline="0" dirty="0">
                <a:solidFill>
                  <a:schemeClr val="tx1"/>
                </a:solidFill>
                <a:effectLst/>
                <a:latin typeface="+mn-lt"/>
                <a:ea typeface="+mn-ea"/>
                <a:cs typeface="+mn-cs"/>
              </a:rPr>
              <a:t> </a:t>
            </a:r>
            <a:r>
              <a:rPr lang="nl-NL" sz="900" kern="1200" dirty="0">
                <a:solidFill>
                  <a:schemeClr val="tx1"/>
                </a:solidFill>
                <a:effectLst/>
                <a:latin typeface="+mn-lt"/>
                <a:ea typeface="+mn-ea"/>
                <a:cs typeface="+mn-cs"/>
              </a:rPr>
              <a:t>legt vast wat noodzakelijk is om de gegevens uitwisseling mogelijk te maken tussen DVP en DVZA.</a:t>
            </a:r>
          </a:p>
          <a:p>
            <a:pPr marL="628650" lvl="1" indent="-171450">
              <a:buFont typeface="Arial" panose="020B0604020202020204" pitchFamily="34" charset="0"/>
              <a:buChar char="•"/>
            </a:pPr>
            <a:r>
              <a:rPr lang="nl-NL" sz="900" kern="1200" dirty="0">
                <a:solidFill>
                  <a:schemeClr val="tx1"/>
                </a:solidFill>
                <a:effectLst/>
                <a:latin typeface="+mn-lt"/>
                <a:ea typeface="+mn-ea"/>
                <a:cs typeface="+mn-cs"/>
              </a:rPr>
              <a:t>Grondslag is de eigen verantwoordelijkheid van de deelnemers. </a:t>
            </a:r>
          </a:p>
          <a:p>
            <a:pPr marL="628650" lvl="1" indent="-171450">
              <a:buFont typeface="Arial" panose="020B0604020202020204" pitchFamily="34" charset="0"/>
              <a:buChar char="•"/>
            </a:pPr>
            <a:r>
              <a:rPr lang="nl-NL" sz="900" kern="1200" dirty="0">
                <a:solidFill>
                  <a:schemeClr val="tx1"/>
                </a:solidFill>
                <a:effectLst/>
                <a:latin typeface="+mn-lt"/>
                <a:ea typeface="+mn-ea"/>
                <a:cs typeface="+mn-cs"/>
              </a:rPr>
              <a:t>Grondslag is dat uitwisseling over publiek internet gaat. Betekent dat we bewust moeten zijn dat kwaadwillende mogelijk ook bij informatie wilt komen. Om dit risico te verlagen zijn er </a:t>
            </a:r>
            <a:r>
              <a:rPr lang="nl-NL" sz="900" kern="1200" dirty="0" err="1">
                <a:solidFill>
                  <a:schemeClr val="tx1"/>
                </a:solidFill>
                <a:effectLst/>
                <a:latin typeface="+mn-lt"/>
                <a:ea typeface="+mn-ea"/>
                <a:cs typeface="+mn-cs"/>
              </a:rPr>
              <a:t>beveiligings</a:t>
            </a:r>
            <a:r>
              <a:rPr lang="nl-NL" sz="900" kern="1200" dirty="0">
                <a:solidFill>
                  <a:schemeClr val="tx1"/>
                </a:solidFill>
                <a:effectLst/>
                <a:latin typeface="+mn-lt"/>
                <a:ea typeface="+mn-ea"/>
                <a:cs typeface="+mn-cs"/>
              </a:rPr>
              <a:t> maatregelen</a:t>
            </a:r>
            <a:r>
              <a:rPr lang="nl-NL" sz="900" kern="1200" baseline="0" dirty="0">
                <a:solidFill>
                  <a:schemeClr val="tx1"/>
                </a:solidFill>
                <a:effectLst/>
                <a:latin typeface="+mn-lt"/>
                <a:ea typeface="+mn-ea"/>
                <a:cs typeface="+mn-cs"/>
              </a:rPr>
              <a:t> vastgelegd in de architectuur</a:t>
            </a:r>
            <a:r>
              <a:rPr lang="nl-NL" sz="900" kern="1200" dirty="0">
                <a:solidFill>
                  <a:schemeClr val="tx1"/>
                </a:solidFill>
                <a:effectLst/>
                <a:latin typeface="+mn-lt"/>
                <a:ea typeface="+mn-ea"/>
                <a:cs typeface="+mn-cs"/>
              </a:rPr>
              <a:t>. </a:t>
            </a:r>
          </a:p>
          <a:p>
            <a:endParaRPr lang="nl-NL" sz="9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900" kern="1200" dirty="0">
                <a:solidFill>
                  <a:schemeClr val="tx1"/>
                </a:solidFill>
                <a:effectLst/>
                <a:latin typeface="+mn-lt"/>
                <a:ea typeface="+mn-ea"/>
                <a:cs typeface="+mn-cs"/>
              </a:rPr>
              <a:t>Deelnemersovereenkomsten zijn gemaakt om te zorgen dat het juridisch kader wordt geborgd door alle deelnemers (https://afsprakenstelsel.medmij.nl/display/MMVerplicht/Deelnemersovereenkomsten).</a:t>
            </a:r>
          </a:p>
          <a:p>
            <a:pPr marL="171450" indent="-171450">
              <a:buFont typeface="Arial" panose="020B0604020202020204" pitchFamily="34" charset="0"/>
              <a:buChar char="•"/>
            </a:pPr>
            <a:endParaRPr lang="nl-NL" sz="90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kern="1200" dirty="0">
                <a:solidFill>
                  <a:schemeClr val="tx1"/>
                </a:solidFill>
                <a:effectLst/>
                <a:latin typeface="+mn-lt"/>
                <a:ea typeface="+mn-ea"/>
                <a:cs typeface="+mn-cs"/>
              </a:rPr>
              <a:t>Normenkader Informatiebeveiliging beschrijft wat je specifiek voor IB moet inregelen. MedMij eist hiervan bewijs voor als je gaat aansluiten en aangesloten wilt blijven (https://afsprakenstelsel.medmij.nl/display/MMVerplicht/Normenkader+informatiebeveiliging).</a:t>
            </a:r>
          </a:p>
          <a:p>
            <a:pPr marL="171450" indent="-171450">
              <a:buFont typeface="Arial" panose="020B0604020202020204" pitchFamily="34" charset="0"/>
              <a:buChar char="•"/>
            </a:pPr>
            <a:endParaRPr lang="nl-NL" sz="900" kern="1200" dirty="0">
              <a:solidFill>
                <a:schemeClr val="tx1"/>
              </a:solidFill>
              <a:effectLst/>
              <a:latin typeface="+mn-lt"/>
              <a:ea typeface="+mn-ea"/>
              <a:cs typeface="+mn-cs"/>
            </a:endParaRPr>
          </a:p>
          <a:p>
            <a:pPr marL="171450" indent="-171450">
              <a:buFont typeface="Arial" panose="020B0604020202020204" pitchFamily="34" charset="0"/>
              <a:buChar char="•"/>
            </a:pPr>
            <a:r>
              <a:rPr lang="nl-NL" sz="900" kern="1200" dirty="0">
                <a:solidFill>
                  <a:schemeClr val="tx1"/>
                </a:solidFill>
                <a:effectLst/>
                <a:latin typeface="+mn-lt"/>
                <a:ea typeface="+mn-ea"/>
                <a:cs typeface="+mn-cs"/>
              </a:rPr>
              <a:t>In Afsprakenstelsel staan de functionele, technische en informatie standaarden die voor het gehele afsprakenstelsel van belang zijn (https://afsprakenstelsel.medmij.nl/display/MMVerplicht/MedMij+Core).</a:t>
            </a:r>
          </a:p>
          <a:p>
            <a:endParaRPr lang="nl-NL" sz="900" dirty="0"/>
          </a:p>
          <a:p>
            <a:pPr marL="171450" indent="-171450">
              <a:buFont typeface="Arial" panose="020B0604020202020204" pitchFamily="34" charset="0"/>
              <a:buChar char="•"/>
            </a:pPr>
            <a:r>
              <a:rPr lang="nl-NL" sz="900" dirty="0"/>
              <a:t>Governance (https://afsprakenstelsel.medmij.nl/display/MMVerplicht/Governance).</a:t>
            </a:r>
          </a:p>
          <a:p>
            <a:endParaRPr lang="nl-NL" sz="900" dirty="0"/>
          </a:p>
          <a:p>
            <a:pPr marL="171450" indent="-171450">
              <a:buFont typeface="Arial" panose="020B0604020202020204" pitchFamily="34" charset="0"/>
              <a:buChar char="•"/>
            </a:pPr>
            <a:r>
              <a:rPr lang="nl-NL" sz="900" dirty="0"/>
              <a:t>Operationele processen: Naast de use cases, zijn ook een aantal operationele processen in het afsprakenstelsel opgenomen. Deze processen spelen niet direct een rol in de gegevensuitwisseling, maar zijn wel nodig voor een goede operationele werking van het stelsel. Operationele processen geeft op hoofdlijnen een overzicht van de belangrijkste beheerprocessen waarbij deelnemers een rol spelen. Het overzicht is niet uitputtend. Detailuitwerkingen van deze processen zijn beschikbaar voor (potentiële) deelnemers (https://afsprakenstelsel.medmij.nl/display/MMVerplicht/Operationele+processen).</a:t>
            </a:r>
          </a:p>
          <a:p>
            <a:endParaRPr lang="nl-NL" sz="900" dirty="0"/>
          </a:p>
          <a:p>
            <a:pPr marL="171450" indent="-171450">
              <a:buFont typeface="Arial" panose="020B0604020202020204" pitchFamily="34" charset="0"/>
              <a:buChar char="•"/>
            </a:pPr>
            <a:r>
              <a:rPr lang="nl-NL" sz="900" dirty="0"/>
              <a:t>Communicatie handboek (https://afsprakenstelsel.medmij.nl/display/MMVerplicht/Communicatie). </a:t>
            </a:r>
          </a:p>
          <a:p>
            <a:pPr marL="0" indent="0">
              <a:buFont typeface="Arial" panose="020B0604020202020204" pitchFamily="34" charset="0"/>
              <a:buNone/>
            </a:pPr>
            <a:endParaRPr lang="nl-NL" sz="1100" dirty="0"/>
          </a:p>
          <a:p>
            <a:pPr marL="171450" indent="-171450">
              <a:buFont typeface="Arial" panose="020B0604020202020204" pitchFamily="34" charset="0"/>
              <a:buChar char="•"/>
            </a:pPr>
            <a:endParaRPr lang="nl-NL" sz="1100" dirty="0"/>
          </a:p>
          <a:p>
            <a:pPr marL="0" indent="0">
              <a:buFont typeface="Arial" panose="020B0604020202020204" pitchFamily="34" charset="0"/>
              <a:buNone/>
            </a:pPr>
            <a:endParaRPr lang="nl-NL" sz="1100" dirty="0"/>
          </a:p>
          <a:p>
            <a:pPr marL="171450" indent="-171450">
              <a:buFont typeface="Arial" panose="020B0604020202020204" pitchFamily="34" charset="0"/>
              <a:buChar char="•"/>
            </a:pPr>
            <a:endParaRPr lang="nl-NL" sz="1100" dirty="0"/>
          </a:p>
          <a:p>
            <a:pPr marL="171450" indent="-171450">
              <a:buFont typeface="Arial" panose="020B0604020202020204" pitchFamily="34" charset="0"/>
              <a:buChar char="•"/>
            </a:pPr>
            <a:endParaRPr lang="nl-NL" sz="900" dirty="0"/>
          </a:p>
          <a:p>
            <a:endParaRPr lang="nl-NL" sz="900" dirty="0"/>
          </a:p>
          <a:p>
            <a:endParaRPr lang="nl-NL" sz="900" dirty="0"/>
          </a:p>
        </p:txBody>
      </p:sp>
      <p:sp>
        <p:nvSpPr>
          <p:cNvPr id="4" name="Tijdelijke aanduiding voor dianummer 3"/>
          <p:cNvSpPr>
            <a:spLocks noGrp="1"/>
          </p:cNvSpPr>
          <p:nvPr>
            <p:ph type="sldNum" sz="quarter" idx="10"/>
          </p:nvPr>
        </p:nvSpPr>
        <p:spPr/>
        <p:txBody>
          <a:bodyPr/>
          <a:lstStyle/>
          <a:p>
            <a:fld id="{87D9C15D-D369-41D3-8E0F-875A792B61D6}" type="slidenum">
              <a:rPr lang="nl-NL" smtClean="0"/>
              <a:pPr/>
              <a:t>13</a:t>
            </a:fld>
            <a:endParaRPr lang="nl-NL"/>
          </a:p>
        </p:txBody>
      </p:sp>
    </p:spTree>
    <p:extLst>
      <p:ext uri="{BB962C8B-B14F-4D97-AF65-F5344CB8AC3E}">
        <p14:creationId xmlns:p14="http://schemas.microsoft.com/office/powerpoint/2010/main" val="2493226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sz="900" i="1" baseline="0" dirty="0"/>
              <a:t>Verwerking van persoonsgegevens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900" baseline="0" dirty="0"/>
              <a:t>MedMij gaat over de uitwisseling van medische informatie. Deelnemers zijn verantwoordelijk voor de juiste verwerking en opslag hiervan.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900" dirty="0"/>
              <a:t>Inzet van derde partijen is toegestaan en onder verantwoordelijkheid van de deelnemer (bijvoorbeeld hosting partij, servicedesk).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900" dirty="0"/>
              <a:t>Deelnemer als </a:t>
            </a:r>
            <a:r>
              <a:rPr lang="nl-NL" sz="900" kern="1200" dirty="0">
                <a:solidFill>
                  <a:schemeClr val="tx1"/>
                </a:solidFill>
                <a:effectLst/>
                <a:latin typeface="+mn-lt"/>
                <a:ea typeface="+mn-ea"/>
                <a:cs typeface="+mn-cs"/>
              </a:rPr>
              <a:t>juridische entiteit, is verantwoordelijk dat derde partij aan de aansluitvoorwaarden voldoet, en te blijven voldoen. </a:t>
            </a:r>
          </a:p>
          <a:p>
            <a:pPr marL="0" indent="0">
              <a:buFont typeface="Arial" panose="020B0604020202020204" pitchFamily="34" charset="0"/>
              <a:buNone/>
            </a:pPr>
            <a:endParaRPr lang="nl-NL" sz="9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900" i="1" kern="1200" baseline="0" dirty="0">
                <a:solidFill>
                  <a:schemeClr val="tx1"/>
                </a:solidFill>
                <a:latin typeface="+mn-lt"/>
                <a:ea typeface="+mn-ea"/>
                <a:cs typeface="+mn-cs"/>
              </a:rPr>
              <a:t>Persoon neemt initiatief</a:t>
            </a:r>
            <a:endParaRPr lang="nl-NL" sz="900" baseline="0" dirty="0"/>
          </a:p>
          <a:p>
            <a:pPr marL="171450" indent="-171450">
              <a:buFont typeface="Arial" panose="020B0604020202020204" pitchFamily="34" charset="0"/>
              <a:buChar char="•"/>
            </a:pPr>
            <a:r>
              <a:rPr lang="nl-NL" sz="900" baseline="0" dirty="0"/>
              <a:t>Persoon neemt initiatief om een PGO te gebruiken en daarin zijn gegevens te gaan bewaren. </a:t>
            </a:r>
          </a:p>
          <a:p>
            <a:pPr marL="171450" indent="-171450">
              <a:buFont typeface="Arial" panose="020B0604020202020204" pitchFamily="34" charset="0"/>
              <a:buChar char="•"/>
            </a:pPr>
            <a:r>
              <a:rPr lang="nl-NL" sz="900" baseline="0" dirty="0"/>
              <a:t>Persoon kiest om wel of niet te delen en welke gegevens gedeeld mogen worden. </a:t>
            </a:r>
            <a:r>
              <a:rPr lang="nl-NL" sz="900" kern="1200" baseline="0" dirty="0">
                <a:solidFill>
                  <a:schemeClr val="tx1"/>
                </a:solidFill>
                <a:effectLst/>
                <a:latin typeface="+mn-lt"/>
                <a:ea typeface="+mn-ea"/>
                <a:cs typeface="+mn-cs"/>
              </a:rPr>
              <a:t>Persoon is geen slagboom om gegevens te kunnen uitwisselen tussen zorgaanbieders. Daarvoor zijn andere systemen zoals het Landelijk Schakel Punt (LSP).</a:t>
            </a:r>
          </a:p>
          <a:p>
            <a:pPr marL="0" indent="0">
              <a:buFont typeface="Arial" panose="020B0604020202020204" pitchFamily="34" charset="0"/>
              <a:buNone/>
            </a:pPr>
            <a:endParaRPr lang="nl-NL" sz="900" kern="1200" baseline="0" dirty="0">
              <a:solidFill>
                <a:schemeClr val="tx1"/>
              </a:solidFill>
              <a:effectLst/>
              <a:latin typeface="+mn-lt"/>
              <a:ea typeface="+mn-ea"/>
              <a:cs typeface="+mn-cs"/>
            </a:endParaRPr>
          </a:p>
          <a:p>
            <a:pPr marL="0" indent="0">
              <a:buFont typeface="Arial" panose="020B0604020202020204" pitchFamily="34" charset="0"/>
              <a:buNone/>
            </a:pPr>
            <a:endParaRPr lang="nl-NL" sz="900" kern="1200" baseline="0" dirty="0">
              <a:solidFill>
                <a:schemeClr val="tx1"/>
              </a:solidFill>
              <a:effectLst/>
              <a:latin typeface="+mn-lt"/>
              <a:ea typeface="+mn-ea"/>
              <a:cs typeface="+mn-cs"/>
            </a:endParaRPr>
          </a:p>
          <a:p>
            <a:pPr marL="171450" indent="-171450">
              <a:buFont typeface="Arial" panose="020B0604020202020204" pitchFamily="34" charset="0"/>
              <a:buChar char="•"/>
            </a:pPr>
            <a:endParaRPr lang="nl-NL" sz="900" baseline="0" dirty="0"/>
          </a:p>
          <a:p>
            <a:pPr marL="0" indent="0">
              <a:buFont typeface="Arial" panose="020B0604020202020204" pitchFamily="34" charset="0"/>
              <a:buNone/>
            </a:pPr>
            <a:endParaRPr lang="nl-NL" sz="900" baseline="0" dirty="0"/>
          </a:p>
          <a:p>
            <a:pPr marL="171450" indent="-171450">
              <a:buFont typeface="Arial" panose="020B0604020202020204" pitchFamily="34" charset="0"/>
              <a:buChar char="•"/>
            </a:pPr>
            <a:endParaRPr lang="nl-NL" sz="900" baseline="0" dirty="0"/>
          </a:p>
        </p:txBody>
      </p:sp>
      <p:sp>
        <p:nvSpPr>
          <p:cNvPr id="4" name="Tijdelijke aanduiding voor dianummer 3"/>
          <p:cNvSpPr>
            <a:spLocks noGrp="1"/>
          </p:cNvSpPr>
          <p:nvPr>
            <p:ph type="sldNum" sz="quarter" idx="5"/>
          </p:nvPr>
        </p:nvSpPr>
        <p:spPr/>
        <p:txBody>
          <a:bodyPr/>
          <a:lstStyle/>
          <a:p>
            <a:fld id="{87D9C15D-D369-41D3-8E0F-875A792B61D6}" type="slidenum">
              <a:rPr lang="nl-NL" smtClean="0"/>
              <a:t>14</a:t>
            </a:fld>
            <a:endParaRPr lang="nl-NL"/>
          </a:p>
        </p:txBody>
      </p:sp>
    </p:spTree>
    <p:extLst>
      <p:ext uri="{BB962C8B-B14F-4D97-AF65-F5344CB8AC3E}">
        <p14:creationId xmlns:p14="http://schemas.microsoft.com/office/powerpoint/2010/main" val="1491666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Eenmaal deelnemer heb je inspraak in de doorontwikkeling van MedMij AS. </a:t>
            </a:r>
            <a:r>
              <a:rPr lang="nl-NL" sz="1200" b="0" i="0" kern="1200" dirty="0">
                <a:solidFill>
                  <a:schemeClr val="tx1"/>
                </a:solidFill>
                <a:effectLst/>
                <a:latin typeface="+mn-lt"/>
                <a:ea typeface="+mn-ea"/>
                <a:cs typeface="+mn-cs"/>
              </a:rPr>
              <a:t>Het kan </a:t>
            </a:r>
            <a:r>
              <a:rPr lang="nl-NL" sz="1200" b="0" i="0" kern="1200" baseline="0" dirty="0">
                <a:solidFill>
                  <a:schemeClr val="tx1"/>
                </a:solidFill>
                <a:effectLst/>
                <a:latin typeface="+mn-lt"/>
                <a:ea typeface="+mn-ea"/>
                <a:cs typeface="+mn-cs"/>
              </a:rPr>
              <a:t>zijn dat er een behoefte is voor nieuwe gegevensdienst of afspraken aangepast moeten worden. </a:t>
            </a:r>
            <a:r>
              <a:rPr lang="nl-NL" sz="1200" kern="1200" baseline="0" dirty="0">
                <a:solidFill>
                  <a:schemeClr val="tx1"/>
                </a:solidFill>
                <a:effectLst/>
                <a:latin typeface="+mn-lt"/>
                <a:ea typeface="+mn-ea"/>
                <a:cs typeface="+mn-cs"/>
              </a:rPr>
              <a:t>Het gevolg is dat er een </a:t>
            </a:r>
            <a:r>
              <a:rPr lang="nl-NL" sz="1200" kern="1200" dirty="0">
                <a:solidFill>
                  <a:schemeClr val="tx1"/>
                </a:solidFill>
                <a:effectLst/>
                <a:latin typeface="+mn-lt"/>
                <a:ea typeface="+mn-ea"/>
                <a:cs typeface="+mn-cs"/>
              </a:rPr>
              <a:t>inhoudelijke analyse</a:t>
            </a:r>
            <a:r>
              <a:rPr lang="nl-NL" sz="1200" kern="1200" baseline="0" dirty="0">
                <a:solidFill>
                  <a:schemeClr val="tx1"/>
                </a:solidFill>
                <a:effectLst/>
                <a:latin typeface="+mn-lt"/>
                <a:ea typeface="+mn-ea"/>
                <a:cs typeface="+mn-cs"/>
              </a:rPr>
              <a:t> en onderzoek worden gedaan om te bepalen wat nodig is om bijvoorbeeld een nieuwe gegevensdienst aan te bieden. </a:t>
            </a:r>
            <a:r>
              <a:rPr lang="nl-NL" sz="1200" b="0" i="0" kern="1200" dirty="0">
                <a:solidFill>
                  <a:schemeClr val="tx1"/>
                </a:solidFill>
                <a:effectLst/>
                <a:latin typeface="+mn-lt"/>
                <a:ea typeface="+mn-ea"/>
                <a:cs typeface="+mn-cs"/>
              </a:rPr>
              <a:t>Hiermee</a:t>
            </a:r>
            <a:r>
              <a:rPr lang="nl-NL" sz="1200" b="0" i="0" kern="1200" baseline="0" dirty="0">
                <a:solidFill>
                  <a:schemeClr val="tx1"/>
                </a:solidFill>
                <a:effectLst/>
                <a:latin typeface="+mn-lt"/>
                <a:ea typeface="+mn-ea"/>
                <a:cs typeface="+mn-cs"/>
              </a:rPr>
              <a:t> willen we </a:t>
            </a:r>
            <a:r>
              <a:rPr lang="nl-NL" sz="1200" b="0" i="0" kern="1200" dirty="0">
                <a:solidFill>
                  <a:schemeClr val="tx1"/>
                </a:solidFill>
                <a:effectLst/>
                <a:latin typeface="+mn-lt"/>
                <a:ea typeface="+mn-ea"/>
                <a:cs typeface="+mn-cs"/>
              </a:rPr>
              <a:t>samenwerking en afstemming met alle belanghebbenden hebben. </a:t>
            </a:r>
            <a:endParaRPr lang="nl-NL" b="1" dirty="0"/>
          </a:p>
        </p:txBody>
      </p:sp>
      <p:sp>
        <p:nvSpPr>
          <p:cNvPr id="4" name="Tijdelijke aanduiding voor dianummer 3"/>
          <p:cNvSpPr>
            <a:spLocks noGrp="1"/>
          </p:cNvSpPr>
          <p:nvPr>
            <p:ph type="sldNum" sz="quarter" idx="10"/>
          </p:nvPr>
        </p:nvSpPr>
        <p:spPr/>
        <p:txBody>
          <a:bodyPr/>
          <a:lstStyle/>
          <a:p>
            <a:fld id="{87D9C15D-D369-41D3-8E0F-875A792B61D6}" type="slidenum">
              <a:rPr lang="nl-NL" smtClean="0"/>
              <a:t>15</a:t>
            </a:fld>
            <a:endParaRPr lang="nl-NL"/>
          </a:p>
        </p:txBody>
      </p:sp>
    </p:spTree>
    <p:extLst>
      <p:ext uri="{BB962C8B-B14F-4D97-AF65-F5344CB8AC3E}">
        <p14:creationId xmlns:p14="http://schemas.microsoft.com/office/powerpoint/2010/main" val="959525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7D9C15D-D369-41D3-8E0F-875A792B61D6}" type="slidenum">
              <a:rPr lang="nl-NL" smtClean="0"/>
              <a:t>16</a:t>
            </a:fld>
            <a:endParaRPr lang="nl-NL"/>
          </a:p>
        </p:txBody>
      </p:sp>
    </p:spTree>
    <p:extLst>
      <p:ext uri="{BB962C8B-B14F-4D97-AF65-F5344CB8AC3E}">
        <p14:creationId xmlns:p14="http://schemas.microsoft.com/office/powerpoint/2010/main" val="500089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Arial" panose="020B0604020202020204" pitchFamily="34" charset="0"/>
              <a:buNone/>
            </a:pPr>
            <a:r>
              <a:rPr lang="nl-NL" sz="1200" kern="1200" dirty="0">
                <a:solidFill>
                  <a:schemeClr val="tx1"/>
                </a:solidFill>
                <a:effectLst/>
                <a:latin typeface="+mn-lt"/>
                <a:ea typeface="+mn-ea"/>
                <a:cs typeface="+mn-cs"/>
              </a:rPr>
              <a:t>Zie: https://afsprakenstelsel.medmij.nl/</a:t>
            </a:r>
          </a:p>
          <a:p>
            <a:pPr marL="0" lvl="0" indent="0">
              <a:buFont typeface="Arial" panose="020B0604020202020204" pitchFamily="34" charset="0"/>
              <a:buNone/>
            </a:pPr>
            <a:r>
              <a:rPr lang="nl-NL" sz="1200" kern="1200" dirty="0">
                <a:solidFill>
                  <a:schemeClr val="tx1"/>
                </a:solidFill>
                <a:effectLst/>
                <a:latin typeface="+mn-lt"/>
                <a:ea typeface="+mn-ea"/>
                <a:cs typeface="+mn-cs"/>
              </a:rPr>
              <a:t>Hier staan de verplichte versie (welke nu in productie is) en de optionele versie van het Afsprakenstelsel (de volgende release, welke na release de verplicht versie wordt, en zo door). </a:t>
            </a:r>
          </a:p>
          <a:p>
            <a:pPr marL="0" lvl="0" indent="0">
              <a:buFont typeface="Arial" panose="020B0604020202020204" pitchFamily="34" charset="0"/>
              <a:buNone/>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kern="1200" dirty="0">
                <a:solidFill>
                  <a:schemeClr val="tx1"/>
                </a:solidFill>
                <a:effectLst/>
                <a:latin typeface="+mn-lt"/>
                <a:ea typeface="+mn-ea"/>
                <a:cs typeface="+mn-cs"/>
              </a:rPr>
              <a:t>Het Juridisch kader is vervolgens te vinden voor beide versies van het afsprakenstelsel. Zie Afsprakenset</a:t>
            </a:r>
            <a:r>
              <a:rPr lang="nl-NL" sz="1200" kern="1200" dirty="0">
                <a:solidFill>
                  <a:schemeClr val="tx1"/>
                </a:solidFill>
                <a:effectLst/>
                <a:latin typeface="+mn-lt"/>
                <a:ea typeface="+mn-ea"/>
                <a:cs typeface="+mn-cs"/>
                <a:sym typeface="Wingdings" panose="05000000000000000000" pitchFamily="2" charset="2"/>
              </a:rPr>
              <a:t> Juridische context Juridisch kader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kern="1200" dirty="0">
                <a:solidFill>
                  <a:schemeClr val="tx1"/>
                </a:solidFill>
                <a:effectLst/>
                <a:latin typeface="+mn-lt"/>
                <a:ea typeface="+mn-ea"/>
                <a:cs typeface="+mn-cs"/>
                <a:sym typeface="Wingdings" panose="05000000000000000000" pitchFamily="2" charset="2"/>
              </a:rPr>
              <a:t>Zie: </a:t>
            </a:r>
            <a:r>
              <a:rPr lang="nl-NL" sz="1200" dirty="0"/>
              <a:t>https://afsprakenstelsel.medmij.nl/display/MMVerplicht/Juridisch+kader</a:t>
            </a:r>
            <a:endParaRPr lang="nl-NL" sz="1200" kern="1200" dirty="0">
              <a:solidFill>
                <a:schemeClr val="tx1"/>
              </a:solidFill>
              <a:effectLst/>
              <a:latin typeface="+mn-lt"/>
              <a:ea typeface="+mn-ea"/>
              <a:cs typeface="+mn-cs"/>
              <a:sym typeface="Wingdings" panose="05000000000000000000" pitchFamily="2" charset="2"/>
            </a:endParaRPr>
          </a:p>
          <a:p>
            <a:pPr marL="0" lvl="0" indent="0">
              <a:buFont typeface="Arial" panose="020B0604020202020204" pitchFamily="34" charset="0"/>
              <a:buNone/>
            </a:pPr>
            <a:endParaRPr lang="nl-NL" sz="1200" kern="1200" dirty="0">
              <a:solidFill>
                <a:schemeClr val="tx1"/>
              </a:solidFill>
              <a:effectLst/>
              <a:latin typeface="+mn-lt"/>
              <a:ea typeface="+mn-ea"/>
              <a:cs typeface="+mn-cs"/>
              <a:sym typeface="Wingdings" panose="05000000000000000000" pitchFamily="2" charset="2"/>
            </a:endParaRPr>
          </a:p>
          <a:p>
            <a:pPr marL="0" lvl="0" indent="0">
              <a:buFont typeface="Arial" panose="020B0604020202020204" pitchFamily="34" charset="0"/>
              <a:buNone/>
            </a:pPr>
            <a:r>
              <a:rPr lang="nl-NL" sz="1200" kern="1200" dirty="0">
                <a:solidFill>
                  <a:schemeClr val="tx1"/>
                </a:solidFill>
                <a:effectLst/>
                <a:latin typeface="+mn-lt"/>
                <a:ea typeface="+mn-ea"/>
                <a:cs typeface="+mn-cs"/>
                <a:sym typeface="Wingdings" panose="05000000000000000000" pitchFamily="2" charset="2"/>
              </a:rPr>
              <a:t>Architectuur wordt uitgebreid toegelicht onder Afsprakenset Architectuur en technische specificaties. Zie: https://afsprakenstelsel.medmij.nl/display/MMVerplicht/Architectuur+en+technische+specificaties</a:t>
            </a:r>
          </a:p>
          <a:p>
            <a:pPr marL="0" lvl="0" indent="0">
              <a:buFont typeface="Arial" panose="020B0604020202020204" pitchFamily="34" charset="0"/>
              <a:buNone/>
            </a:pPr>
            <a:endParaRPr lang="nl-NL" sz="1200" kern="1200" dirty="0">
              <a:solidFill>
                <a:schemeClr val="tx1"/>
              </a:solidFill>
              <a:effectLst/>
              <a:latin typeface="+mn-lt"/>
              <a:ea typeface="+mn-ea"/>
              <a:cs typeface="+mn-cs"/>
              <a:sym typeface="Wingdings" panose="05000000000000000000" pitchFamily="2" charset="2"/>
            </a:endParaRPr>
          </a:p>
          <a:p>
            <a:pPr marL="0" lvl="0" indent="0">
              <a:buFont typeface="Arial" panose="020B0604020202020204" pitchFamily="34" charset="0"/>
              <a:buNone/>
            </a:pPr>
            <a:r>
              <a:rPr lang="nl-NL" sz="1200" kern="1200" dirty="0">
                <a:solidFill>
                  <a:schemeClr val="tx1"/>
                </a:solidFill>
                <a:effectLst/>
                <a:latin typeface="+mn-lt"/>
                <a:ea typeface="+mn-ea"/>
                <a:cs typeface="+mn-cs"/>
                <a:sym typeface="Wingdings" panose="05000000000000000000" pitchFamily="2" charset="2"/>
              </a:rPr>
              <a:t>Het normenkader voor de aanvullende verklaring wordt toegelicht onder Afsprakenset Normenkader informatiebeveiliging. Jaarlijks toetsing door onafhankelijke auditor is een eis vanuit MedMij. Het rapport dient gedeeld te worden met MedMij Beheer Organisatie voor beoordeling. Na de beoordeling geeft MedMij Beheer Organisatie een advies aan bestuur over deelname of verlenging van deelname.</a:t>
            </a:r>
          </a:p>
          <a:p>
            <a:pPr marL="0" lvl="0" indent="0">
              <a:buFont typeface="Arial" panose="020B0604020202020204" pitchFamily="34" charset="0"/>
              <a:buNone/>
            </a:pPr>
            <a:r>
              <a:rPr lang="nl-NL" sz="1200" kern="1200" dirty="0">
                <a:solidFill>
                  <a:schemeClr val="tx1"/>
                </a:solidFill>
                <a:effectLst/>
                <a:latin typeface="+mn-lt"/>
                <a:ea typeface="+mn-ea"/>
                <a:cs typeface="+mn-cs"/>
                <a:sym typeface="Wingdings" panose="05000000000000000000" pitchFamily="2" charset="2"/>
              </a:rPr>
              <a:t>Zie: https://afsprakenstelsel.medmij.nl/display/MMVerplicht/Normenkader+informatiebeveiliging</a:t>
            </a:r>
            <a:endParaRPr lang="nl-NL" sz="1200" kern="1200" dirty="0">
              <a:solidFill>
                <a:schemeClr val="tx1"/>
              </a:solidFill>
              <a:effectLst/>
              <a:latin typeface="+mn-lt"/>
              <a:ea typeface="+mn-ea"/>
              <a:cs typeface="+mn-cs"/>
            </a:endParaRPr>
          </a:p>
          <a:p>
            <a:pPr marL="0" lvl="0" indent="0">
              <a:buFont typeface="Arial" panose="020B0604020202020204" pitchFamily="34" charset="0"/>
              <a:buNone/>
            </a:pPr>
            <a:endParaRPr lang="nl-NL" sz="1200" kern="1200" dirty="0">
              <a:solidFill>
                <a:schemeClr val="tx1"/>
              </a:solidFill>
              <a:effectLst/>
              <a:latin typeface="+mn-lt"/>
              <a:ea typeface="+mn-ea"/>
              <a:cs typeface="+mn-cs"/>
            </a:endParaRPr>
          </a:p>
          <a:p>
            <a:pPr marL="0" lvl="0" indent="0">
              <a:buFont typeface="Arial" panose="020B0604020202020204" pitchFamily="34" charset="0"/>
              <a:buNone/>
            </a:pPr>
            <a:r>
              <a:rPr lang="nl-NL" sz="1200" kern="1200" dirty="0">
                <a:solidFill>
                  <a:schemeClr val="tx1"/>
                </a:solidFill>
                <a:effectLst/>
                <a:latin typeface="+mn-lt"/>
                <a:ea typeface="+mn-ea"/>
                <a:cs typeface="+mn-cs"/>
              </a:rPr>
              <a:t>Decentrale opzet: deelnemer spreekt andere deelnemer aan bij afwijking. Indien die er samen niet uitkomen kan MedMij Beheer </a:t>
            </a:r>
            <a:r>
              <a:rPr lang="nl-NL" sz="1200" kern="1200" dirty="0" err="1">
                <a:solidFill>
                  <a:schemeClr val="tx1"/>
                </a:solidFill>
                <a:effectLst/>
                <a:latin typeface="+mn-lt"/>
                <a:ea typeface="+mn-ea"/>
                <a:cs typeface="+mn-cs"/>
              </a:rPr>
              <a:t>Organsiatie</a:t>
            </a:r>
            <a:r>
              <a:rPr lang="nl-NL" sz="1200" kern="1200" dirty="0">
                <a:solidFill>
                  <a:schemeClr val="tx1"/>
                </a:solidFill>
                <a:effectLst/>
                <a:latin typeface="+mn-lt"/>
                <a:ea typeface="+mn-ea"/>
                <a:cs typeface="+mn-cs"/>
              </a:rPr>
              <a:t> aanhaken. In sommige gevallen kan het Naleving en / of Handhaving proces starten. Daaruit kan uiteindelijk voortkomen dat een deelnemer (tijdelijk) op non actief wordt gezet. </a:t>
            </a:r>
          </a:p>
        </p:txBody>
      </p:sp>
      <p:sp>
        <p:nvSpPr>
          <p:cNvPr id="4" name="Tijdelijke aanduiding voor dianummer 3"/>
          <p:cNvSpPr>
            <a:spLocks noGrp="1"/>
          </p:cNvSpPr>
          <p:nvPr>
            <p:ph type="sldNum" sz="quarter" idx="10"/>
          </p:nvPr>
        </p:nvSpPr>
        <p:spPr/>
        <p:txBody>
          <a:bodyPr/>
          <a:lstStyle/>
          <a:p>
            <a:fld id="{87D9C15D-D369-41D3-8E0F-875A792B61D6}" type="slidenum">
              <a:rPr lang="nl-NL" smtClean="0"/>
              <a:t>17</a:t>
            </a:fld>
            <a:endParaRPr lang="nl-NL"/>
          </a:p>
        </p:txBody>
      </p:sp>
    </p:spTree>
    <p:extLst>
      <p:ext uri="{BB962C8B-B14F-4D97-AF65-F5344CB8AC3E}">
        <p14:creationId xmlns:p14="http://schemas.microsoft.com/office/powerpoint/2010/main" val="3698385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D9C15D-D369-41D3-8E0F-875A792B61D6}" type="slidenum">
              <a:rPr lang="nl-NL" smtClean="0"/>
              <a:t>18</a:t>
            </a:fld>
            <a:endParaRPr lang="nl-NL"/>
          </a:p>
        </p:txBody>
      </p:sp>
    </p:spTree>
    <p:extLst>
      <p:ext uri="{BB962C8B-B14F-4D97-AF65-F5344CB8AC3E}">
        <p14:creationId xmlns:p14="http://schemas.microsoft.com/office/powerpoint/2010/main" val="2905521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sz="1000" b="0" i="0" kern="1200" baseline="0" dirty="0">
                <a:solidFill>
                  <a:schemeClr val="tx1"/>
                </a:solidFill>
                <a:effectLst/>
                <a:latin typeface="+mn-lt"/>
                <a:ea typeface="+mn-ea"/>
                <a:cs typeface="+mn-cs"/>
              </a:rPr>
              <a:t>Het toetredingsproces beschrijft: </a:t>
            </a:r>
          </a:p>
          <a:p>
            <a:pPr marL="628650" lvl="1" indent="-171450">
              <a:buFont typeface="Arial" panose="020B0604020202020204" pitchFamily="34" charset="0"/>
              <a:buChar char="•"/>
            </a:pPr>
            <a:r>
              <a:rPr lang="nl-NL" sz="1000" b="0" i="0" u="none" strike="noStrike" kern="1200" baseline="0" dirty="0">
                <a:solidFill>
                  <a:schemeClr val="tx1"/>
                </a:solidFill>
                <a:latin typeface="+mn-lt"/>
                <a:ea typeface="+mn-ea"/>
                <a:cs typeface="+mn-cs"/>
              </a:rPr>
              <a:t>De stappen om mee te kunnen doen aan het MedMij afsprakenstelsel.</a:t>
            </a:r>
            <a:endParaRPr lang="nl-NL" sz="1000" baseline="0" dirty="0">
              <a:latin typeface="+mn-lt"/>
            </a:endParaRPr>
          </a:p>
          <a:p>
            <a:pPr marL="628650" lvl="1" indent="-171450">
              <a:buFont typeface="Arial" panose="020B0604020202020204" pitchFamily="34" charset="0"/>
              <a:buChar char="•"/>
            </a:pPr>
            <a:r>
              <a:rPr lang="nl-NL" sz="1000" b="0" i="0" kern="1200" dirty="0">
                <a:solidFill>
                  <a:schemeClr val="tx1"/>
                </a:solidFill>
                <a:effectLst/>
                <a:latin typeface="+mn-lt"/>
                <a:ea typeface="+mn-ea"/>
                <a:cs typeface="+mn-cs"/>
              </a:rPr>
              <a:t>Doel</a:t>
            </a:r>
            <a:r>
              <a:rPr lang="nl-NL" sz="1000" b="0" i="0" kern="1200" baseline="0" dirty="0">
                <a:solidFill>
                  <a:schemeClr val="tx1"/>
                </a:solidFill>
                <a:effectLst/>
                <a:latin typeface="+mn-lt"/>
                <a:ea typeface="+mn-ea"/>
                <a:cs typeface="+mn-cs"/>
              </a:rPr>
              <a:t> is om deelnemers op </a:t>
            </a:r>
            <a:r>
              <a:rPr lang="nl-NL" sz="1000" b="0" i="0" kern="1200" dirty="0">
                <a:solidFill>
                  <a:schemeClr val="tx1"/>
                </a:solidFill>
                <a:effectLst/>
                <a:latin typeface="+mn-lt"/>
                <a:ea typeface="+mn-ea"/>
                <a:cs typeface="+mn-cs"/>
              </a:rPr>
              <a:t>een gecontroleerde wijze te laten toetreden tot het MedMij Afsprakenstelsel.</a:t>
            </a:r>
          </a:p>
          <a:p>
            <a:pPr marL="628650" lvl="1" indent="-171450">
              <a:buFont typeface="Arial" panose="020B0604020202020204" pitchFamily="34" charset="0"/>
              <a:buChar char="•"/>
            </a:pPr>
            <a:r>
              <a:rPr lang="nl-NL" sz="1000" dirty="0">
                <a:latin typeface="+mn-lt"/>
              </a:rPr>
              <a:t>In het toetreding proces </a:t>
            </a:r>
            <a:r>
              <a:rPr lang="nl-NL" sz="1000" baseline="0" dirty="0">
                <a:latin typeface="+mn-lt"/>
              </a:rPr>
              <a:t>zijn er meerdere momentopnames. De MedMij Beheer Organisatie toetst of deelnemer zijn/haar </a:t>
            </a:r>
            <a:r>
              <a:rPr lang="nl-NL" sz="1000" b="0" i="0" kern="1200" baseline="0" dirty="0">
                <a:solidFill>
                  <a:schemeClr val="tx1"/>
                </a:solidFill>
                <a:effectLst/>
                <a:latin typeface="+mn-lt"/>
                <a:ea typeface="+mn-ea"/>
                <a:cs typeface="+mn-cs"/>
              </a:rPr>
              <a:t>verantwoordelijkheden heeft ingevuld.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b="0" i="0" kern="1200" baseline="0" dirty="0">
                <a:solidFill>
                  <a:schemeClr val="tx1"/>
                </a:solidFill>
                <a:effectLst/>
                <a:latin typeface="+mn-lt"/>
                <a:ea typeface="+mn-ea"/>
                <a:cs typeface="+mn-cs"/>
              </a:rPr>
              <a:t>Als alle toets momenten succesvol zijn doorlopen mag een partij het Medmij label dragen.</a:t>
            </a:r>
          </a:p>
          <a:p>
            <a:pPr marL="628650" lvl="1" indent="-171450">
              <a:buFont typeface="Arial" panose="020B0604020202020204" pitchFamily="34" charset="0"/>
              <a:buChar char="•"/>
            </a:pPr>
            <a:endParaRPr lang="nl-NL" sz="1000" b="0" i="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nl-NL" sz="1000" b="0" i="0" kern="1200" baseline="0" dirty="0">
                <a:solidFill>
                  <a:schemeClr val="tx1"/>
                </a:solidFill>
                <a:effectLst/>
                <a:latin typeface="+mn-lt"/>
                <a:ea typeface="+mn-ea"/>
                <a:cs typeface="+mn-cs"/>
              </a:rPr>
              <a:t>Administratie toets</a:t>
            </a:r>
          </a:p>
          <a:p>
            <a:pPr marL="628650" lvl="1" indent="-171450">
              <a:buFont typeface="Arial" panose="020B0604020202020204" pitchFamily="34" charset="0"/>
              <a:buChar char="•"/>
            </a:pPr>
            <a:r>
              <a:rPr lang="nl-NL" sz="1000" dirty="0">
                <a:latin typeface="+mn-lt"/>
              </a:rPr>
              <a:t>De allereerste stap is </a:t>
            </a:r>
            <a:r>
              <a:rPr lang="nl-NL" sz="1000" dirty="0">
                <a:effectLst/>
                <a:latin typeface="+mn-lt"/>
              </a:rPr>
              <a:t>controleren van het bestaan van de kandidaat deelnemer. </a:t>
            </a:r>
          </a:p>
          <a:p>
            <a:pPr marL="628650" lvl="1" indent="-171450">
              <a:buFont typeface="Arial" panose="020B0604020202020204" pitchFamily="34" charset="0"/>
              <a:buChar char="•"/>
            </a:pPr>
            <a:r>
              <a:rPr lang="nl-NL" sz="1000" dirty="0">
                <a:effectLst/>
                <a:latin typeface="+mn-lt"/>
              </a:rPr>
              <a:t>Deelnemer moet aanleveren inschrijving bij een handelsregister in Europa (b.v. KvK).</a:t>
            </a:r>
          </a:p>
          <a:p>
            <a:pPr marL="628650" lvl="1" indent="-171450">
              <a:buFont typeface="Arial" panose="020B0604020202020204" pitchFamily="34" charset="0"/>
              <a:buChar char="•"/>
            </a:pPr>
            <a:r>
              <a:rPr lang="nl-NL" sz="1000" dirty="0">
                <a:effectLst/>
                <a:latin typeface="+mn-lt"/>
              </a:rPr>
              <a:t>Daarnaast wordt andere basisinformatie aangeleverd over de organisatie (</a:t>
            </a:r>
            <a:r>
              <a:rPr lang="nl-NL" sz="1000" dirty="0">
                <a:latin typeface="+mn-lt"/>
              </a:rPr>
              <a:t>organisatie- en contactgegevens van wettelijk vertegenwoordiger en contactpersoon voor toetreding).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b="0" i="0" kern="1200" baseline="0" dirty="0">
                <a:solidFill>
                  <a:schemeClr val="tx1"/>
                </a:solidFill>
                <a:effectLst/>
                <a:latin typeface="+mn-lt"/>
                <a:ea typeface="+mn-ea"/>
                <a:cs typeface="+mn-cs"/>
              </a:rPr>
              <a:t>Een intentieverklaring wordt getekend. Hiermee geeft deelnemer aan te committeren aan de afspraken van het stelsel. Daarvoor in ruil kan deelnemer haar diensten via het Medmij afsprakenstelsel aanbieden.</a:t>
            </a:r>
            <a:endParaRPr lang="nl-NL" sz="1000" dirty="0">
              <a:latin typeface="+mn-lt"/>
            </a:endParaRPr>
          </a:p>
          <a:p>
            <a:pPr marL="628650" lvl="1" indent="-171450">
              <a:buFont typeface="Arial" panose="020B0604020202020204" pitchFamily="34" charset="0"/>
              <a:buChar char="•"/>
            </a:pPr>
            <a:endParaRPr lang="nl-NL" sz="1000" b="0" i="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nl-NL" sz="1000" b="0" i="0" kern="1200" baseline="0" dirty="0">
                <a:solidFill>
                  <a:schemeClr val="tx1"/>
                </a:solidFill>
                <a:effectLst/>
                <a:latin typeface="+mn-lt"/>
                <a:ea typeface="+mn-ea"/>
                <a:cs typeface="+mn-cs"/>
              </a:rPr>
              <a:t>Kwalificatietoets</a:t>
            </a:r>
          </a:p>
          <a:p>
            <a:pPr marL="628650" lvl="1" indent="-171450">
              <a:buFont typeface="Arial" panose="020B0604020202020204" pitchFamily="34" charset="0"/>
              <a:buChar char="•"/>
            </a:pPr>
            <a:r>
              <a:rPr lang="nl-NL" sz="1000" b="0" i="0" kern="1200" baseline="0" dirty="0">
                <a:solidFill>
                  <a:schemeClr val="tx1"/>
                </a:solidFill>
                <a:effectLst/>
                <a:latin typeface="+mn-lt"/>
                <a:ea typeface="+mn-ea"/>
                <a:cs typeface="+mn-cs"/>
              </a:rPr>
              <a:t>De volgende stap is om te valideren of de gegevensdiensten goed worden ontsloten. </a:t>
            </a:r>
          </a:p>
          <a:p>
            <a:pPr marL="628650" lvl="1" indent="-171450">
              <a:buFont typeface="Arial" panose="020B0604020202020204" pitchFamily="34" charset="0"/>
              <a:buChar char="•"/>
            </a:pPr>
            <a:r>
              <a:rPr lang="nl-NL" sz="1000" b="0" i="0" kern="1200" baseline="0" dirty="0">
                <a:solidFill>
                  <a:schemeClr val="tx1"/>
                </a:solidFill>
                <a:effectLst/>
                <a:latin typeface="+mn-lt"/>
                <a:ea typeface="+mn-ea"/>
                <a:cs typeface="+mn-cs"/>
              </a:rPr>
              <a:t>NICTIZ zal hiervoor een functionele als technische toets uitvoeren (via Bits).</a:t>
            </a:r>
          </a:p>
          <a:p>
            <a:pPr marL="628650" lvl="1" indent="-171450">
              <a:buFont typeface="Arial" panose="020B0604020202020204" pitchFamily="34" charset="0"/>
              <a:buChar char="•"/>
            </a:pPr>
            <a:endParaRPr lang="nl-NL" sz="1000" b="0" i="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nl-NL" sz="1000" b="0" i="0" kern="1200" baseline="0" dirty="0">
                <a:solidFill>
                  <a:schemeClr val="tx1"/>
                </a:solidFill>
                <a:effectLst/>
                <a:latin typeface="+mn-lt"/>
                <a:ea typeface="+mn-ea"/>
                <a:cs typeface="+mn-cs"/>
              </a:rPr>
              <a:t>Acceptatietoets</a:t>
            </a:r>
          </a:p>
          <a:p>
            <a:pPr marL="628650" lvl="1" indent="-171450">
              <a:buFont typeface="Arial" panose="020B0604020202020204" pitchFamily="34" charset="0"/>
              <a:buChar char="•"/>
            </a:pPr>
            <a:r>
              <a:rPr lang="nl-NL" sz="1000" b="0" i="0" kern="1200" baseline="0" dirty="0">
                <a:solidFill>
                  <a:schemeClr val="tx1"/>
                </a:solidFill>
                <a:effectLst/>
                <a:latin typeface="+mn-lt"/>
                <a:ea typeface="+mn-ea"/>
                <a:cs typeface="+mn-cs"/>
              </a:rPr>
              <a:t>De volgende stap is om toetsen hoe deelnemer de architectuur en technische implementatie eisen heeft geïmplementeerd in de koppelvlakken voor de uitwisseling van gegevensdiensten.</a:t>
            </a:r>
          </a:p>
          <a:p>
            <a:pPr marL="628650" lvl="1" indent="-171450">
              <a:buFont typeface="Arial" panose="020B0604020202020204" pitchFamily="34" charset="0"/>
              <a:buChar char="•"/>
            </a:pPr>
            <a:r>
              <a:rPr lang="nl-NL" sz="1000" b="0" i="0" kern="1200" baseline="0" dirty="0">
                <a:solidFill>
                  <a:schemeClr val="tx1"/>
                </a:solidFill>
                <a:effectLst/>
                <a:latin typeface="+mn-lt"/>
                <a:ea typeface="+mn-ea"/>
                <a:cs typeface="+mn-cs"/>
              </a:rPr>
              <a:t>Toets zal de door MedMij BO worden uitgevoerd. Tijdens de test wordt de hele applicatie flow getoetst: vindt authenticatie en authorisatie juist plaats, wordt er gelogd, wordt er goed omgegaan met foutresponses van autorisatieserver. </a:t>
            </a:r>
          </a:p>
          <a:p>
            <a:pPr marL="628650" lvl="1" indent="-171450">
              <a:buFont typeface="Arial" panose="020B0604020202020204" pitchFamily="34" charset="0"/>
              <a:buChar char="•"/>
            </a:pPr>
            <a:endParaRPr lang="nl-NL" sz="1000" b="0" i="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b="0" i="0" kern="1200" dirty="0">
                <a:solidFill>
                  <a:schemeClr val="tx1"/>
                </a:solidFill>
                <a:effectLst/>
                <a:latin typeface="+mn-lt"/>
                <a:ea typeface="+mn-ea"/>
                <a:cs typeface="+mn-cs"/>
              </a:rPr>
              <a:t>Zelfverklaring</a:t>
            </a:r>
            <a:r>
              <a:rPr lang="nl-NL" sz="1000" b="0" i="0" kern="1200" baseline="0" dirty="0">
                <a:solidFill>
                  <a:schemeClr val="tx1"/>
                </a:solidFill>
                <a:effectLst/>
                <a:latin typeface="+mn-lt"/>
                <a:ea typeface="+mn-ea"/>
                <a:cs typeface="+mn-cs"/>
              </a:rPr>
              <a:t> integriteit toets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dirty="0">
                <a:latin typeface="+mn-lt"/>
              </a:rPr>
              <a:t>Met de zelfverklaring wordt getracht integriteitskwesties van (bestuurders van) de potentiële deelnemer vroegtijdig aan het licht te krijgen.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dirty="0">
                <a:latin typeface="+mn-lt"/>
              </a:rPr>
              <a:t>Mocht kandidaat deelnemer bij toetreding de verklaring niet naar waarheid hebben ingevuld, dan kan dit aanleiding geven om de deelnemersovereenkomst te ontbinden.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dirty="0">
                <a:latin typeface="+mn-lt"/>
              </a:rPr>
              <a:t>Voorbeeld is niet nakomen van belangrijke wettelijke verplichtingen op het gebied van privacy en informatiebeveiliging.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000" b="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nl-NL" sz="1000" b="0" i="0" kern="1200" baseline="0" dirty="0">
                <a:solidFill>
                  <a:schemeClr val="tx1"/>
                </a:solidFill>
                <a:effectLst/>
                <a:latin typeface="+mn-lt"/>
                <a:ea typeface="+mn-ea"/>
                <a:cs typeface="+mn-cs"/>
              </a:rPr>
              <a:t>Deelnemersovereenkomst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dirty="0">
                <a:latin typeface="+mn-lt"/>
              </a:rPr>
              <a:t>De Deelnemersovereenkomst bevat de basisafspraken tussen Stichting MedMij en een deelnemer aan het afsprakenstelsel.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dirty="0">
                <a:latin typeface="+mn-lt"/>
              </a:rPr>
              <a:t>Deelnemers kunnen alleen uitwisselen indien zij een deelnemersovereenkomst hebben gesloten met Stichting MedMij.</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dirty="0">
                <a:latin typeface="+mn-lt"/>
              </a:rPr>
              <a:t>Overeenkomsten zorgen ervoor dat deelnemers gehouden zijn aan de op hen rustende verantwoordelijkheden en verplichtingen.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dirty="0">
                <a:latin typeface="+mn-lt"/>
              </a:rPr>
              <a:t>Overeenkomsten binden de deelnemers tevens aan de besturings- en nalevingsafspraken die noodzakelijk zijn voor het borgen van het vertrouwen in MedMij. </a:t>
            </a:r>
          </a:p>
          <a:p>
            <a:pPr marL="628650" lvl="1" indent="-171450">
              <a:buFont typeface="Arial" panose="020B0604020202020204" pitchFamily="34" charset="0"/>
              <a:buChar char="•"/>
            </a:pPr>
            <a:endParaRPr lang="nl-NL" sz="1000" b="0" i="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nl-NL" sz="1000" b="0" i="0" kern="1200" baseline="0" dirty="0">
                <a:solidFill>
                  <a:schemeClr val="tx1"/>
                </a:solidFill>
                <a:effectLst/>
                <a:latin typeface="+mn-lt"/>
                <a:ea typeface="+mn-ea"/>
                <a:cs typeface="+mn-cs"/>
              </a:rPr>
              <a:t>Informatiebeveiligingstoets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dirty="0">
                <a:latin typeface="+mn-lt"/>
              </a:rPr>
              <a:t>Vanuit Informatiebeveiliging moet (kandidaat) deelnemer een geldige NEN7510-certificering aanleveren en een Aanvullend MedMij Normenkader Informatiebeveiliging rapport.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b="0" i="0" kern="1200" baseline="0" dirty="0">
                <a:solidFill>
                  <a:schemeClr val="tx1"/>
                </a:solidFill>
                <a:effectLst/>
                <a:latin typeface="+mn-lt"/>
                <a:ea typeface="+mn-ea"/>
                <a:cs typeface="+mn-cs"/>
              </a:rPr>
              <a:t>De volgende slide bevat meer details wat de eisen zijn.</a:t>
            </a:r>
          </a:p>
          <a:p>
            <a:pPr marL="628650" lvl="1" indent="-171450">
              <a:buFont typeface="Arial" panose="020B0604020202020204" pitchFamily="34" charset="0"/>
              <a:buChar char="•"/>
            </a:pPr>
            <a:endParaRPr lang="nl-NL" sz="1000" b="0" i="0" kern="1200" baseline="0" dirty="0">
              <a:solidFill>
                <a:schemeClr val="tx1"/>
              </a:solidFill>
              <a:effectLst/>
              <a:latin typeface="+mn-lt"/>
              <a:ea typeface="+mn-ea"/>
              <a:cs typeface="+mn-cs"/>
            </a:endParaRPr>
          </a:p>
          <a:p>
            <a:pPr marL="628650" lvl="1" indent="-171450">
              <a:buFont typeface="Arial" panose="020B0604020202020204" pitchFamily="34" charset="0"/>
              <a:buChar char="•"/>
            </a:pPr>
            <a:endParaRPr lang="nl-NL" sz="1000" b="0" i="0" kern="1200" baseline="0" dirty="0">
              <a:solidFill>
                <a:schemeClr val="tx1"/>
              </a:solidFill>
              <a:effectLst/>
              <a:latin typeface="+mn-lt"/>
              <a:ea typeface="+mn-ea"/>
              <a:cs typeface="+mn-cs"/>
            </a:endParaRPr>
          </a:p>
          <a:p>
            <a:pPr marL="628650" lvl="1" indent="-171450">
              <a:buFont typeface="Arial" panose="020B0604020202020204" pitchFamily="34" charset="0"/>
              <a:buChar char="•"/>
            </a:pPr>
            <a:endParaRPr lang="nl-NL" sz="1000" b="0" i="0" kern="1200" baseline="0" dirty="0">
              <a:solidFill>
                <a:schemeClr val="tx1"/>
              </a:solidFill>
              <a:effectLst/>
              <a:latin typeface="+mn-lt"/>
              <a:ea typeface="+mn-ea"/>
              <a:cs typeface="+mn-cs"/>
            </a:endParaRPr>
          </a:p>
          <a:p>
            <a:pPr marL="171450" indent="-171450">
              <a:buFont typeface="Arial" panose="020B0604020202020204" pitchFamily="34" charset="0"/>
              <a:buChar char="•"/>
            </a:pPr>
            <a:endParaRPr lang="nl-NL" sz="1000" b="0" i="0" kern="1200" baseline="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87D9C15D-D369-41D3-8E0F-875A792B61D6}" type="slidenum">
              <a:rPr lang="nl-NL" smtClean="0"/>
              <a:t>19</a:t>
            </a:fld>
            <a:endParaRPr lang="nl-NL"/>
          </a:p>
        </p:txBody>
      </p:sp>
    </p:spTree>
    <p:extLst>
      <p:ext uri="{BB962C8B-B14F-4D97-AF65-F5344CB8AC3E}">
        <p14:creationId xmlns:p14="http://schemas.microsoft.com/office/powerpoint/2010/main" val="3299005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baseline="0" dirty="0"/>
              <a:t>Presentatie bestaat uit 2 onderdelen</a:t>
            </a:r>
          </a:p>
          <a:p>
            <a:pPr marL="628650" lvl="1" indent="-171450">
              <a:buFont typeface="Arial" panose="020B0604020202020204" pitchFamily="34" charset="0"/>
              <a:buChar char="•"/>
            </a:pPr>
            <a:r>
              <a:rPr lang="nl-NL" baseline="0" dirty="0"/>
              <a:t>Eerste deel behandelt de IB aspecten van het Medmij afsprakenstelsel (het normenkader, SDLC); </a:t>
            </a:r>
            <a:r>
              <a:rPr lang="nl-NL" b="1" baseline="0" dirty="0"/>
              <a:t>voordat </a:t>
            </a:r>
            <a:r>
              <a:rPr lang="nl-NL" baseline="0" dirty="0"/>
              <a:t>deelnemer op productie komt</a:t>
            </a:r>
          </a:p>
          <a:p>
            <a:pPr marL="628650" lvl="1" indent="-171450">
              <a:buFont typeface="Arial" panose="020B0604020202020204" pitchFamily="34" charset="0"/>
              <a:buChar char="•"/>
            </a:pPr>
            <a:r>
              <a:rPr lang="nl-NL" baseline="0" dirty="0"/>
              <a:t>Tweede deel behandelt de beheeraspecten als deelnemer </a:t>
            </a:r>
            <a:r>
              <a:rPr lang="nl-NL" b="1" baseline="0" dirty="0"/>
              <a:t>eenmaal </a:t>
            </a:r>
            <a:r>
              <a:rPr lang="nl-NL" baseline="0" dirty="0"/>
              <a:t>op productie zit. Als er uitval plaatsvindt, hoe reageren we daar op. Belangrijk is dat deelnemer beheertaken inricht zoals een servicedesk. Voorgaand live-gang volgt nog een aparte beheersessie om training te geven met </a:t>
            </a:r>
            <a:r>
              <a:rPr lang="nl-NL" baseline="0" dirty="0" err="1"/>
              <a:t>tooling</a:t>
            </a:r>
            <a:r>
              <a:rPr lang="nl-NL" baseline="0" dirty="0"/>
              <a:t> Supportal</a:t>
            </a:r>
          </a:p>
          <a:p>
            <a:pPr marL="0" indent="0">
              <a:buNone/>
            </a:pPr>
            <a:endParaRPr lang="nl-NL" baseline="0" dirty="0"/>
          </a:p>
        </p:txBody>
      </p:sp>
      <p:sp>
        <p:nvSpPr>
          <p:cNvPr id="4" name="Tijdelijke aanduiding voor dianummer 3"/>
          <p:cNvSpPr>
            <a:spLocks noGrp="1"/>
          </p:cNvSpPr>
          <p:nvPr>
            <p:ph type="sldNum" sz="quarter" idx="10"/>
          </p:nvPr>
        </p:nvSpPr>
        <p:spPr/>
        <p:txBody>
          <a:bodyPr/>
          <a:lstStyle/>
          <a:p>
            <a:fld id="{87D9C15D-D369-41D3-8E0F-875A792B61D6}" type="slidenum">
              <a:rPr lang="nl-NL" smtClean="0"/>
              <a:t>2</a:t>
            </a:fld>
            <a:endParaRPr lang="nl-NL" dirty="0"/>
          </a:p>
        </p:txBody>
      </p:sp>
    </p:spTree>
    <p:extLst>
      <p:ext uri="{BB962C8B-B14F-4D97-AF65-F5344CB8AC3E}">
        <p14:creationId xmlns:p14="http://schemas.microsoft.com/office/powerpoint/2010/main" val="3990164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dirty="0">
                <a:latin typeface="+mn-lt"/>
              </a:rPr>
              <a:t>Om MedMij-deelnemer te kunnen worden is een geldig NEN 7510-certificaat en Aanvullend Normenkader Informatiebeveiliging rapport nodig. </a:t>
            </a:r>
            <a:r>
              <a:rPr lang="nl-NL" sz="1000" kern="1200" dirty="0">
                <a:solidFill>
                  <a:schemeClr val="tx1"/>
                </a:solidFill>
                <a:effectLst/>
                <a:latin typeface="+mn-lt"/>
                <a:ea typeface="+mn-ea"/>
                <a:cs typeface="+mn-cs"/>
              </a:rPr>
              <a:t>Deelnemer moet dus twee documenten aanleveren voor de informatiebeveiligingstoets.</a:t>
            </a:r>
            <a:endParaRPr lang="nl-NL" sz="10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000" dirty="0">
              <a:latin typeface="+mn-lt"/>
            </a:endParaRPr>
          </a:p>
          <a:p>
            <a:pPr marL="171450" indent="-171450">
              <a:buFont typeface="Arial" panose="020B0604020202020204" pitchFamily="34" charset="0"/>
              <a:buChar char="•"/>
            </a:pPr>
            <a:r>
              <a:rPr lang="nl-NL" sz="1000" dirty="0">
                <a:latin typeface="+mn-lt"/>
              </a:rPr>
              <a:t>NEN7510:</a:t>
            </a:r>
            <a:endParaRPr lang="nl-NL" sz="1000" baseline="0" dirty="0">
              <a:latin typeface="+mn-lt"/>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dirty="0">
                <a:latin typeface="+mn-lt"/>
              </a:rPr>
              <a:t>DVP en DVZA mogen geen onnodige risico’s lopen bij het verwerken van vertrouwelijke persoonsgegevens.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dirty="0">
                <a:latin typeface="+mn-lt"/>
              </a:rPr>
              <a:t>De W</a:t>
            </a:r>
            <a:r>
              <a:rPr lang="nl-NL" sz="1000" baseline="0" dirty="0">
                <a:latin typeface="+mn-lt"/>
              </a:rPr>
              <a:t>et op de medische behandelingsovereenkomst (WGBO) en de Algemene Verordening Gegevensbescherming (AVG) stellen eisen aan de informatiebeveiliging in de zorg: NEN7510 norm.</a:t>
            </a:r>
          </a:p>
          <a:p>
            <a:pPr marL="628650" lvl="1" indent="-171450">
              <a:buFont typeface="Arial" panose="020B0604020202020204" pitchFamily="34" charset="0"/>
              <a:buChar char="•"/>
            </a:pPr>
            <a:r>
              <a:rPr lang="nl-NL" sz="1000" dirty="0">
                <a:latin typeface="+mn-lt"/>
              </a:rPr>
              <a:t>NEN 7510 is een algemene </a:t>
            </a:r>
            <a:r>
              <a:rPr lang="nl-NL" sz="1000" baseline="0" dirty="0">
                <a:latin typeface="+mn-lt"/>
              </a:rPr>
              <a:t>maatstaf hoe informatiebeveiliging (IB) is ingericht binnen een zorgorganisatie. </a:t>
            </a:r>
            <a:endParaRPr lang="nl-NL" sz="1000" dirty="0">
              <a:latin typeface="+mn-lt"/>
            </a:endParaRPr>
          </a:p>
          <a:p>
            <a:pPr marL="628650" lvl="1" indent="-171450">
              <a:buFont typeface="Arial" panose="020B0604020202020204" pitchFamily="34" charset="0"/>
              <a:buChar char="•"/>
            </a:pPr>
            <a:r>
              <a:rPr lang="nl-NL" sz="1000" baseline="0" dirty="0">
                <a:latin typeface="+mn-lt"/>
              </a:rPr>
              <a:t>Deelnemer toont met NEN7510 certificaat aan </a:t>
            </a:r>
            <a:r>
              <a:rPr lang="nl-NL" sz="1000" dirty="0">
                <a:effectLst/>
                <a:latin typeface="+mn-lt"/>
              </a:rPr>
              <a:t>dat gegevens in goede handen zijn</a:t>
            </a:r>
            <a:r>
              <a:rPr lang="nl-NL" sz="1000" baseline="0" dirty="0">
                <a:effectLst/>
                <a:latin typeface="+mn-lt"/>
              </a:rPr>
              <a:t> (v</a:t>
            </a:r>
            <a:r>
              <a:rPr lang="nl-NL" sz="1000" baseline="0" dirty="0">
                <a:latin typeface="+mn-lt"/>
              </a:rPr>
              <a:t>an rollen en verantwoordelijkheden mbt IB tot behandelen van security incidenten).</a:t>
            </a:r>
          </a:p>
          <a:p>
            <a:pPr marL="628650" lvl="1" indent="-171450">
              <a:buFont typeface="Arial" panose="020B0604020202020204" pitchFamily="34" charset="0"/>
              <a:buChar char="•"/>
            </a:pPr>
            <a:r>
              <a:rPr lang="nl-NL" sz="1000" baseline="0" dirty="0">
                <a:latin typeface="+mn-lt"/>
              </a:rPr>
              <a:t>Belangrijk aspect daarbij is de risico analyses. Dit </a:t>
            </a:r>
            <a:r>
              <a:rPr lang="nl-NL" sz="1000" dirty="0">
                <a:latin typeface="+mn-lt"/>
              </a:rPr>
              <a:t>is de basis voor het nemen van beheersmaatregelen </a:t>
            </a:r>
            <a:r>
              <a:rPr lang="nl-NL" sz="1000" baseline="0" dirty="0">
                <a:latin typeface="+mn-lt"/>
              </a:rPr>
              <a:t>die passen bij het risico dat organisatie loopt.  </a:t>
            </a:r>
            <a:endParaRPr lang="nl-NL" sz="1000" dirty="0">
              <a:latin typeface="+mn-lt"/>
            </a:endParaRPr>
          </a:p>
          <a:p>
            <a:endParaRPr lang="nl-NL" sz="1000" dirty="0">
              <a:latin typeface="+mn-lt"/>
            </a:endParaRPr>
          </a:p>
          <a:p>
            <a:pPr marL="171450" indent="-171450">
              <a:buFont typeface="Arial" panose="020B0604020202020204" pitchFamily="34" charset="0"/>
              <a:buChar char="•"/>
            </a:pPr>
            <a:r>
              <a:rPr lang="nl-NL" sz="1000" dirty="0">
                <a:latin typeface="+mn-lt"/>
              </a:rPr>
              <a:t>Aanvullende Medmij</a:t>
            </a:r>
            <a:r>
              <a:rPr lang="nl-NL" sz="1000" baseline="0" dirty="0">
                <a:latin typeface="+mn-lt"/>
              </a:rPr>
              <a:t> audit verklaring / rapport: </a:t>
            </a:r>
          </a:p>
          <a:p>
            <a:pPr marL="628650" lvl="1" indent="-171450">
              <a:buFont typeface="Arial" panose="020B0604020202020204" pitchFamily="34" charset="0"/>
              <a:buChar char="•"/>
            </a:pPr>
            <a:r>
              <a:rPr lang="nl-NL" sz="1000" dirty="0">
                <a:effectLst/>
                <a:latin typeface="+mn-lt"/>
              </a:rPr>
              <a:t>Bij de totstandkoming van het MedMij Afsprakenstelsel is een risicoanalyse uitgevoerd. Hieruit zijn aantal </a:t>
            </a:r>
            <a:r>
              <a:rPr lang="nl-NL" sz="1000" baseline="0" dirty="0">
                <a:latin typeface="+mn-lt"/>
              </a:rPr>
              <a:t>specifieke maatregelen genomen die de risico’s van Medmij stelsel dekken op het gebied van: </a:t>
            </a:r>
          </a:p>
          <a:p>
            <a:pPr marL="1085850" lvl="2" indent="-171450">
              <a:buFont typeface="Arial" panose="020B0604020202020204" pitchFamily="34" charset="0"/>
              <a:buChar char="•"/>
            </a:pPr>
            <a:r>
              <a:rPr lang="nl-NL" sz="1000" baseline="0" dirty="0">
                <a:latin typeface="+mn-lt"/>
              </a:rPr>
              <a:t>Beleid, </a:t>
            </a:r>
          </a:p>
          <a:p>
            <a:pPr marL="1085850" lvl="2" indent="-171450">
              <a:buFont typeface="Arial" panose="020B0604020202020204" pitchFamily="34" charset="0"/>
              <a:buChar char="•"/>
            </a:pPr>
            <a:r>
              <a:rPr lang="nl-NL" sz="1000" baseline="0" dirty="0">
                <a:latin typeface="+mn-lt"/>
              </a:rPr>
              <a:t>Ontwikkeling,</a:t>
            </a:r>
          </a:p>
          <a:p>
            <a:pPr marL="1085850" lvl="2" indent="-171450">
              <a:buFont typeface="Arial" panose="020B0604020202020204" pitchFamily="34" charset="0"/>
              <a:buChar char="•"/>
            </a:pPr>
            <a:r>
              <a:rPr lang="nl-NL" sz="1000" baseline="0" dirty="0">
                <a:latin typeface="+mn-lt"/>
              </a:rPr>
              <a:t>Beheer.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baseline="0" dirty="0">
                <a:latin typeface="+mn-lt"/>
              </a:rPr>
              <a:t>Risico analyse wordt jaarlijks gerevalueerd. Dat kan zijn als gevolg van incidenten die hebben plaatsgevonden, wijzigingen in wet en regelgeving, of feedback vanuit auditors of deelnemersraad. Gevolg is dat maatregelen eventueel kunnen worden herzien.</a:t>
            </a:r>
          </a:p>
          <a:p>
            <a:pPr marL="628650" lvl="1" indent="-171450">
              <a:buFont typeface="Arial" panose="020B0604020202020204" pitchFamily="34" charset="0"/>
              <a:buChar char="•"/>
            </a:pPr>
            <a:r>
              <a:rPr lang="nl-NL" sz="1000" baseline="0" dirty="0">
                <a:latin typeface="+mn-lt"/>
              </a:rPr>
              <a:t>Deelnemers moeten bewijzen hieraan te voldoen aan de Medmij BO, middels een audit verklaring /rapport.</a:t>
            </a:r>
          </a:p>
          <a:p>
            <a:pPr marL="628650" lvl="1" indent="-171450">
              <a:buFont typeface="Arial" panose="020B0604020202020204" pitchFamily="34" charset="0"/>
              <a:buChar char="•"/>
            </a:pPr>
            <a:endParaRPr lang="nl-NL" sz="10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dirty="0">
                <a:latin typeface="+mn-lt"/>
              </a:rPr>
              <a:t>Zowel de NEN7510 als MedMij </a:t>
            </a:r>
            <a:r>
              <a:rPr lang="nl-NL" sz="1000" b="0" dirty="0">
                <a:latin typeface="+mn-lt"/>
              </a:rPr>
              <a:t>toetsing moeten worden uitgevoerd door een NEN 7510-bevoegde instantie. Deze kan je vinden via de </a:t>
            </a:r>
            <a:r>
              <a:rPr lang="nl-NL" sz="1000" b="0" dirty="0">
                <a:latin typeface="+mn-lt"/>
                <a:hlinkClick r:id="rId3"/>
              </a:rPr>
              <a:t>NEN 7510-certificerende instellingen</a:t>
            </a:r>
            <a:r>
              <a:rPr lang="nl-NL" sz="1000" b="0" kern="1200" dirty="0">
                <a:solidFill>
                  <a:schemeClr val="tx1"/>
                </a:solidFill>
                <a:effectLst/>
                <a:latin typeface="+mn-lt"/>
                <a:ea typeface="+mn-ea"/>
                <a:cs typeface="+mn-cs"/>
              </a:rPr>
              <a:t>. </a:t>
            </a:r>
            <a:r>
              <a:rPr lang="nl-NL" sz="1000" kern="1200" dirty="0">
                <a:solidFill>
                  <a:schemeClr val="tx1"/>
                </a:solidFill>
                <a:effectLst/>
                <a:latin typeface="+mn-lt"/>
                <a:ea typeface="+mn-ea"/>
                <a:cs typeface="+mn-cs"/>
              </a:rPr>
              <a:t>Het mogen verschillende partijen zijn maar in de praktijk is het handig om alles bij 1 audit partij te beleggen.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000" kern="1200" dirty="0">
              <a:solidFill>
                <a:schemeClr val="tx1"/>
              </a:solidFill>
              <a:effectLst/>
              <a:latin typeface="+mn-lt"/>
              <a:ea typeface="+mn-ea"/>
              <a:cs typeface="+mn-cs"/>
            </a:endParaRPr>
          </a:p>
          <a:p>
            <a:endParaRPr lang="nl-NL" sz="1000" dirty="0">
              <a:latin typeface="+mn-lt"/>
            </a:endParaRPr>
          </a:p>
          <a:p>
            <a:endParaRPr lang="nl-NL" sz="1000" dirty="0">
              <a:latin typeface="+mn-lt"/>
            </a:endParaRPr>
          </a:p>
        </p:txBody>
      </p:sp>
      <p:sp>
        <p:nvSpPr>
          <p:cNvPr id="4" name="Tijdelijke aanduiding voor dianummer 3"/>
          <p:cNvSpPr>
            <a:spLocks noGrp="1"/>
          </p:cNvSpPr>
          <p:nvPr>
            <p:ph type="sldNum" sz="quarter" idx="5"/>
          </p:nvPr>
        </p:nvSpPr>
        <p:spPr/>
        <p:txBody>
          <a:bodyPr/>
          <a:lstStyle/>
          <a:p>
            <a:fld id="{87D9C15D-D369-41D3-8E0F-875A792B61D6}" type="slidenum">
              <a:rPr lang="nl-NL" smtClean="0"/>
              <a:t>20</a:t>
            </a:fld>
            <a:endParaRPr lang="nl-NL"/>
          </a:p>
        </p:txBody>
      </p:sp>
    </p:spTree>
    <p:extLst>
      <p:ext uri="{BB962C8B-B14F-4D97-AF65-F5344CB8AC3E}">
        <p14:creationId xmlns:p14="http://schemas.microsoft.com/office/powerpoint/2010/main" val="24295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effectLst/>
                <a:latin typeface="+mn-lt"/>
              </a:rPr>
              <a:t>Voor MedMij gelden een aantal aanvullende eisen voor de NEN 7510-certificering:</a:t>
            </a:r>
          </a:p>
          <a:p>
            <a:pPr marL="171450" indent="-171450">
              <a:buFont typeface="Arial" panose="020B0604020202020204" pitchFamily="34" charset="0"/>
              <a:buChar char="•"/>
            </a:pPr>
            <a:endParaRPr lang="nl-NL" sz="1000" dirty="0">
              <a:effectLst/>
              <a:latin typeface="+mn-lt"/>
            </a:endParaRPr>
          </a:p>
          <a:p>
            <a:pPr marL="171450" indent="-171450">
              <a:buFont typeface="Arial" panose="020B0604020202020204" pitchFamily="34" charset="0"/>
              <a:buChar char="•"/>
            </a:pPr>
            <a:r>
              <a:rPr lang="nl-NL" sz="1000" dirty="0">
                <a:effectLst/>
                <a:latin typeface="+mn-lt"/>
              </a:rPr>
              <a:t>De organisatienaam op het NEN 7510-certificaat is ook de organisatie die de MedMij Deelnemersovereenkomst sluit. De scope die op het NEN 7510-certificaat staat moet minstens de MedMij- dienstverlening beslaan. Als een deelnemer een NEN 7510-certificaat heeft maar de MedMij-dienstverlening nog niet in scope zit, dan kan deze bij de eerstvolgende NEN 7510-audit worden toegevoegd.</a:t>
            </a:r>
          </a:p>
          <a:p>
            <a:pPr marL="171450" indent="-171450">
              <a:buFont typeface="Arial" panose="020B0604020202020204" pitchFamily="34" charset="0"/>
              <a:buChar char="•"/>
            </a:pPr>
            <a:endParaRPr lang="nl-NL" sz="1000" dirty="0">
              <a:effectLst/>
              <a:latin typeface="+mn-lt"/>
            </a:endParaRPr>
          </a:p>
          <a:p>
            <a:pPr marL="171450" indent="-171450">
              <a:buFont typeface="Arial" panose="020B0604020202020204" pitchFamily="34" charset="0"/>
              <a:buChar char="•"/>
            </a:pPr>
            <a:r>
              <a:rPr lang="nl-NL" sz="1000" dirty="0">
                <a:effectLst/>
                <a:latin typeface="+mn-lt"/>
              </a:rPr>
              <a:t>Specifiek voor DVA’s, deze</a:t>
            </a:r>
            <a:r>
              <a:rPr lang="nl-NL" sz="1000" dirty="0">
                <a:latin typeface="+mn-lt"/>
              </a:rPr>
              <a:t> moeten de aanbieders als belangrijke belanghebbenden hebben geïdentificeerd in het uitvoeren/herijken van de risicoanalyse (zie ook hetgeen over de rollen en verantwoordelijkheden ten opzichte van de verwerking van persoonsgegevens is opgenomen in de </a:t>
            </a:r>
            <a:r>
              <a:rPr lang="nl-NL" sz="1000" dirty="0">
                <a:latin typeface="+mn-lt"/>
                <a:hlinkClick r:id="rId3"/>
              </a:rPr>
              <a:t>Juridische context</a:t>
            </a:r>
            <a:r>
              <a:rPr lang="nl-NL" sz="1000" dirty="0">
                <a:latin typeface="+mn-lt"/>
              </a:rPr>
              <a:t>).</a:t>
            </a:r>
            <a:endParaRPr lang="nl-NL" sz="1000" dirty="0">
              <a:effectLst/>
              <a:latin typeface="+mn-lt"/>
            </a:endParaRPr>
          </a:p>
          <a:p>
            <a:pPr marL="171450" indent="-171450">
              <a:buFont typeface="Arial" panose="020B0604020202020204" pitchFamily="34" charset="0"/>
              <a:buChar char="•"/>
            </a:pPr>
            <a:endParaRPr lang="nl-NL" sz="1000" dirty="0">
              <a:effectLst/>
              <a:latin typeface="+mn-lt"/>
            </a:endParaRPr>
          </a:p>
          <a:p>
            <a:pPr marL="171450" indent="-171450">
              <a:buFont typeface="Arial" panose="020B0604020202020204" pitchFamily="34" charset="0"/>
              <a:buChar char="•"/>
            </a:pPr>
            <a:r>
              <a:rPr lang="nl-NL" sz="1000" dirty="0">
                <a:effectLst/>
                <a:latin typeface="+mn-lt"/>
              </a:rPr>
              <a:t>Bij de selectie van de van toepassing zijnde NEN 7510-beheersmaatregelen moeten minimaal de maatregelen (https://afsprakenstelsel.medmij.nl/display/MMVerplicht/Normenkader+informatiebeveiliging) uit het MedMij Normenkader Informatiebeveiliging zijn opgenomen.</a:t>
            </a:r>
          </a:p>
          <a:p>
            <a:pPr marL="171450" indent="-171450">
              <a:buFont typeface="Arial" panose="020B0604020202020204" pitchFamily="34" charset="0"/>
              <a:buChar char="•"/>
            </a:pPr>
            <a:endParaRPr lang="nl-NL" sz="1000" baseline="0" dirty="0">
              <a:latin typeface="+mn-lt"/>
            </a:endParaRPr>
          </a:p>
          <a:p>
            <a:pPr marL="171450" indent="-171450">
              <a:buFont typeface="Arial" panose="020B0604020202020204" pitchFamily="34" charset="0"/>
              <a:buChar char="•"/>
            </a:pPr>
            <a:r>
              <a:rPr lang="nl-NL" sz="1000" baseline="0" dirty="0">
                <a:latin typeface="+mn-lt"/>
              </a:rPr>
              <a:t>Indien het normenkader een implementatie voorschrijft, dient de maatregelen op deze wijze te worden geïmplementeerd. Bijvoorbeeld norm A.10.1.1. geeft aan welke encryptie wordt toegestaan voor het versleutelen van gegevens.</a:t>
            </a:r>
            <a:endParaRPr lang="nl-NL" sz="1000" dirty="0">
              <a:latin typeface="+mn-lt"/>
            </a:endParaRPr>
          </a:p>
          <a:p>
            <a:pPr marL="171450" indent="-171450">
              <a:buFont typeface="Arial" panose="020B0604020202020204" pitchFamily="34" charset="0"/>
              <a:buChar char="•"/>
            </a:pPr>
            <a:endParaRPr lang="nl-NL" sz="1000" dirty="0">
              <a:latin typeface="+mn-lt"/>
            </a:endParaRPr>
          </a:p>
          <a:p>
            <a:endParaRPr lang="nl-NL" sz="1000" dirty="0">
              <a:latin typeface="+mn-lt"/>
            </a:endParaRPr>
          </a:p>
        </p:txBody>
      </p:sp>
      <p:sp>
        <p:nvSpPr>
          <p:cNvPr id="4" name="Tijdelijke aanduiding voor dianummer 3"/>
          <p:cNvSpPr>
            <a:spLocks noGrp="1"/>
          </p:cNvSpPr>
          <p:nvPr>
            <p:ph type="sldNum" sz="quarter" idx="10"/>
          </p:nvPr>
        </p:nvSpPr>
        <p:spPr/>
        <p:txBody>
          <a:bodyPr/>
          <a:lstStyle/>
          <a:p>
            <a:fld id="{87D9C15D-D369-41D3-8E0F-875A792B61D6}" type="slidenum">
              <a:rPr lang="nl-NL" smtClean="0"/>
              <a:t>21</a:t>
            </a:fld>
            <a:endParaRPr lang="nl-NL"/>
          </a:p>
        </p:txBody>
      </p:sp>
    </p:spTree>
    <p:extLst>
      <p:ext uri="{BB962C8B-B14F-4D97-AF65-F5344CB8AC3E}">
        <p14:creationId xmlns:p14="http://schemas.microsoft.com/office/powerpoint/2010/main" val="3113350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sz="1000" kern="1200" dirty="0">
                <a:solidFill>
                  <a:schemeClr val="tx1"/>
                </a:solidFill>
                <a:effectLst/>
                <a:latin typeface="+mn-lt"/>
                <a:ea typeface="+mn-ea"/>
                <a:cs typeface="+mn-cs"/>
              </a:rPr>
              <a:t>Hertoetsing . </a:t>
            </a:r>
          </a:p>
          <a:p>
            <a:pPr marL="171450" lvl="0" indent="-171450">
              <a:buFont typeface="Arial" panose="020B0604020202020204" pitchFamily="34" charset="0"/>
              <a:buChar char="•"/>
            </a:pPr>
            <a:r>
              <a:rPr lang="nl-NL" sz="1000" kern="1200" dirty="0">
                <a:solidFill>
                  <a:schemeClr val="tx1"/>
                </a:solidFill>
                <a:effectLst/>
                <a:latin typeface="+mn-lt"/>
                <a:ea typeface="+mn-ea"/>
                <a:cs typeface="+mn-cs"/>
              </a:rPr>
              <a:t>Een deelnemer die eenmaal het MedMij label heeft gekregen moet jaarlijks aantonen aan het </a:t>
            </a:r>
            <a:r>
              <a:rPr lang="nl-NL" sz="1000" kern="1200" baseline="0" dirty="0">
                <a:solidFill>
                  <a:schemeClr val="tx1"/>
                </a:solidFill>
                <a:effectLst/>
                <a:latin typeface="+mn-lt"/>
                <a:ea typeface="+mn-ea"/>
                <a:cs typeface="+mn-cs"/>
              </a:rPr>
              <a:t>Medmij aanvullende normenkader te voldoen. </a:t>
            </a:r>
          </a:p>
          <a:p>
            <a:pPr marL="171450" lvl="0" indent="-171450">
              <a:buFont typeface="Arial" panose="020B0604020202020204" pitchFamily="34" charset="0"/>
              <a:buChar char="•"/>
            </a:pPr>
            <a:r>
              <a:rPr lang="nl-NL" sz="1000" kern="1200" baseline="0" dirty="0">
                <a:solidFill>
                  <a:schemeClr val="tx1"/>
                </a:solidFill>
                <a:effectLst/>
                <a:latin typeface="+mn-lt"/>
                <a:ea typeface="+mn-ea"/>
                <a:cs typeface="+mn-cs"/>
              </a:rPr>
              <a:t>Afhankelijk als het NEN7510 certificaat wel of niet door een geaccrediteerde CI is uitgeven moet het NEN7510 certificaat jaarlijks of driejaarlijks bij hernieuwing worden aangeleverd. </a:t>
            </a:r>
          </a:p>
          <a:p>
            <a:pPr marL="457200" lvl="1" indent="0">
              <a:buFont typeface="Arial" panose="020B0604020202020204" pitchFamily="34" charset="0"/>
              <a:buNone/>
            </a:pPr>
            <a:endParaRPr lang="nl-NL"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kern="1200" dirty="0">
                <a:solidFill>
                  <a:schemeClr val="tx1"/>
                </a:solidFill>
                <a:effectLst/>
                <a:latin typeface="+mn-lt"/>
                <a:ea typeface="+mn-ea"/>
                <a:cs typeface="+mn-cs"/>
              </a:rPr>
              <a:t>Daarnaast kunnen er andere momenten zijn dat een hertoetsing gevraagd kan worden. In deze gevallen kan er voor specifieke normen (nieuwe) bewijsvoering worden gevraagd: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kern="1200" dirty="0">
                <a:solidFill>
                  <a:schemeClr val="tx1"/>
                </a:solidFill>
                <a:effectLst/>
                <a:latin typeface="+mn-lt"/>
                <a:ea typeface="+mn-ea"/>
                <a:cs typeface="+mn-cs"/>
              </a:rPr>
              <a:t>Als er wijzigingen zijn in de architectuur en technische specificaties,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kern="1200" dirty="0">
                <a:solidFill>
                  <a:schemeClr val="tx1"/>
                </a:solidFill>
                <a:effectLst/>
                <a:latin typeface="+mn-lt"/>
                <a:ea typeface="+mn-ea"/>
                <a:cs typeface="+mn-cs"/>
              </a:rPr>
              <a:t>Als MedMij signalen heeft dat afspraken door deelnemer niet worden nageleefd,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kern="1200" dirty="0">
                <a:solidFill>
                  <a:schemeClr val="tx1"/>
                </a:solidFill>
                <a:effectLst/>
                <a:latin typeface="+mn-lt"/>
                <a:ea typeface="+mn-ea"/>
                <a:cs typeface="+mn-cs"/>
              </a:rPr>
              <a:t>Als het Medmij label is verlopen en deelnemer opnieuw wilt toetreden.</a:t>
            </a:r>
          </a:p>
          <a:p>
            <a:pPr marL="171450" indent="-171450">
              <a:buFont typeface="Arial" panose="020B0604020202020204" pitchFamily="34" charset="0"/>
              <a:buChar char="•"/>
            </a:pP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87D9C15D-D369-41D3-8E0F-875A792B61D6}" type="slidenum">
              <a:rPr lang="nl-NL" smtClean="0"/>
              <a:t>22</a:t>
            </a:fld>
            <a:endParaRPr lang="nl-NL"/>
          </a:p>
        </p:txBody>
      </p:sp>
    </p:spTree>
    <p:extLst>
      <p:ext uri="{BB962C8B-B14F-4D97-AF65-F5344CB8AC3E}">
        <p14:creationId xmlns:p14="http://schemas.microsoft.com/office/powerpoint/2010/main" val="1985013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7D9C15D-D369-41D3-8E0F-875A792B61D6}" type="slidenum">
              <a:rPr lang="nl-NL" smtClean="0"/>
              <a:t>23</a:t>
            </a:fld>
            <a:endParaRPr lang="nl-NL"/>
          </a:p>
        </p:txBody>
      </p:sp>
    </p:spTree>
    <p:extLst>
      <p:ext uri="{BB962C8B-B14F-4D97-AF65-F5344CB8AC3E}">
        <p14:creationId xmlns:p14="http://schemas.microsoft.com/office/powerpoint/2010/main" val="3170661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is te vinden op https://afsprakenstelsel.medmij.nl/ en dan specifiek: https://afsprakenstelsel.medmij.nl/display/MMVerplicht/Normenkader+informatiebeveiliging?src=contextnavpagetreemode</a:t>
            </a:r>
          </a:p>
        </p:txBody>
      </p:sp>
      <p:sp>
        <p:nvSpPr>
          <p:cNvPr id="4" name="Tijdelijke aanduiding voor dianummer 3"/>
          <p:cNvSpPr>
            <a:spLocks noGrp="1"/>
          </p:cNvSpPr>
          <p:nvPr>
            <p:ph type="sldNum" sz="quarter" idx="5"/>
          </p:nvPr>
        </p:nvSpPr>
        <p:spPr/>
        <p:txBody>
          <a:bodyPr/>
          <a:lstStyle/>
          <a:p>
            <a:fld id="{87D9C15D-D369-41D3-8E0F-875A792B61D6}" type="slidenum">
              <a:rPr lang="nl-NL" smtClean="0"/>
              <a:t>24</a:t>
            </a:fld>
            <a:endParaRPr lang="nl-NL"/>
          </a:p>
        </p:txBody>
      </p:sp>
    </p:spTree>
    <p:extLst>
      <p:ext uri="{BB962C8B-B14F-4D97-AF65-F5344CB8AC3E}">
        <p14:creationId xmlns:p14="http://schemas.microsoft.com/office/powerpoint/2010/main" val="1679035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87D9C15D-D369-41D3-8E0F-875A792B61D6}" type="slidenum">
              <a:rPr lang="nl-NL" smtClean="0"/>
              <a:t>25</a:t>
            </a:fld>
            <a:endParaRPr lang="nl-NL"/>
          </a:p>
        </p:txBody>
      </p:sp>
    </p:spTree>
    <p:extLst>
      <p:ext uri="{BB962C8B-B14F-4D97-AF65-F5344CB8AC3E}">
        <p14:creationId xmlns:p14="http://schemas.microsoft.com/office/powerpoint/2010/main" val="2931523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sz="1000" b="0" i="0" kern="1200" dirty="0">
                <a:solidFill>
                  <a:schemeClr val="tx1"/>
                </a:solidFill>
                <a:effectLst/>
                <a:latin typeface="+mn-lt"/>
                <a:ea typeface="+mn-ea"/>
                <a:cs typeface="+mn-cs"/>
              </a:rPr>
              <a:t>Beveiligd ontwikkelen</a:t>
            </a:r>
          </a:p>
          <a:p>
            <a:pPr marL="171450" indent="-171450">
              <a:buFont typeface="Arial" panose="020B0604020202020204" pitchFamily="34" charset="0"/>
              <a:buChar char="•"/>
            </a:pPr>
            <a:r>
              <a:rPr lang="nl-NL" sz="1000" b="0" i="0" kern="1200" dirty="0">
                <a:solidFill>
                  <a:schemeClr val="tx1"/>
                </a:solidFill>
                <a:effectLst/>
                <a:latin typeface="+mn-lt"/>
                <a:ea typeface="+mn-ea"/>
                <a:cs typeface="+mn-cs"/>
              </a:rPr>
              <a:t>Belangrijkste is dat deelnemer een kwaliteitsmodel volgt voor beveiligd ontwikkelen.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b="0" i="0" kern="1200" dirty="0">
                <a:solidFill>
                  <a:schemeClr val="tx1"/>
                </a:solidFill>
                <a:effectLst/>
                <a:latin typeface="+mn-lt"/>
                <a:ea typeface="+mn-ea"/>
                <a:cs typeface="+mn-cs"/>
              </a:rPr>
              <a:t>Dit is tevens één</a:t>
            </a:r>
            <a:r>
              <a:rPr lang="nl-NL" sz="1000" b="0" i="0" kern="1200" baseline="0" dirty="0">
                <a:solidFill>
                  <a:schemeClr val="tx1"/>
                </a:solidFill>
                <a:effectLst/>
                <a:latin typeface="+mn-lt"/>
                <a:ea typeface="+mn-ea"/>
                <a:cs typeface="+mn-cs"/>
              </a:rPr>
              <a:t> van de Medmij beheersmaatregelen die </a:t>
            </a:r>
            <a:r>
              <a:rPr lang="nl-NL" sz="1000" b="0" i="0" kern="1200" dirty="0">
                <a:solidFill>
                  <a:schemeClr val="tx1"/>
                </a:solidFill>
                <a:effectLst/>
                <a:latin typeface="+mn-lt"/>
                <a:ea typeface="+mn-ea"/>
                <a:cs typeface="+mn-cs"/>
              </a:rPr>
              <a:t>getoetst wordt door externe auditor.</a:t>
            </a:r>
            <a:endParaRPr lang="nl-NL" sz="10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b="0" i="0" kern="1200" baseline="0" dirty="0">
                <a:solidFill>
                  <a:schemeClr val="tx1"/>
                </a:solidFill>
                <a:effectLst/>
                <a:latin typeface="+mn-lt"/>
                <a:ea typeface="+mn-ea"/>
                <a:cs typeface="+mn-cs"/>
              </a:rPr>
              <a:t>Diagram is een voorbeeld van een algemeen Software Development Life </a:t>
            </a:r>
            <a:r>
              <a:rPr lang="nl-NL" sz="1000" b="0" i="0" kern="1200" baseline="0" dirty="0" err="1">
                <a:solidFill>
                  <a:schemeClr val="tx1"/>
                </a:solidFill>
                <a:effectLst/>
                <a:latin typeface="+mn-lt"/>
                <a:ea typeface="+mn-ea"/>
                <a:cs typeface="+mn-cs"/>
              </a:rPr>
              <a:t>Cycle</a:t>
            </a:r>
            <a:r>
              <a:rPr lang="nl-NL" sz="1000" b="0" i="0" kern="1200" baseline="0" dirty="0">
                <a:solidFill>
                  <a:schemeClr val="tx1"/>
                </a:solidFill>
                <a:effectLst/>
                <a:latin typeface="+mn-lt"/>
                <a:ea typeface="+mn-ea"/>
                <a:cs typeface="+mn-cs"/>
              </a:rPr>
              <a:t> (SDLC), hieronder volgt een toelichting.</a:t>
            </a:r>
            <a:endParaRPr lang="nl-NL" sz="10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0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b="0" i="0" kern="1200" baseline="0" dirty="0" err="1">
                <a:solidFill>
                  <a:schemeClr val="tx1"/>
                </a:solidFill>
                <a:effectLst/>
                <a:latin typeface="+mn-lt"/>
                <a:ea typeface="+mn-ea"/>
                <a:cs typeface="+mn-cs"/>
              </a:rPr>
              <a:t>Requirements</a:t>
            </a:r>
            <a:endParaRPr lang="nl-NL" sz="1000" b="0" i="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b="0" i="0" kern="1200" baseline="0" dirty="0">
                <a:solidFill>
                  <a:schemeClr val="tx1"/>
                </a:solidFill>
                <a:effectLst/>
                <a:latin typeface="+mn-lt"/>
                <a:ea typeface="+mn-ea"/>
                <a:cs typeface="+mn-cs"/>
              </a:rPr>
              <a:t>Bij opstellen van </a:t>
            </a:r>
            <a:r>
              <a:rPr lang="nl-NL" sz="1000" b="0" i="0" kern="1200" baseline="0" dirty="0" err="1">
                <a:solidFill>
                  <a:schemeClr val="tx1"/>
                </a:solidFill>
                <a:effectLst/>
                <a:latin typeface="+mn-lt"/>
                <a:ea typeface="+mn-ea"/>
                <a:cs typeface="+mn-cs"/>
              </a:rPr>
              <a:t>requirements</a:t>
            </a:r>
            <a:r>
              <a:rPr lang="nl-NL" sz="1000" b="0" i="0" kern="1200" baseline="0" dirty="0">
                <a:solidFill>
                  <a:schemeClr val="tx1"/>
                </a:solidFill>
                <a:effectLst/>
                <a:latin typeface="+mn-lt"/>
                <a:ea typeface="+mn-ea"/>
                <a:cs typeface="+mn-cs"/>
              </a:rPr>
              <a:t> goed nadenken over IB </a:t>
            </a:r>
            <a:r>
              <a:rPr lang="nl-NL" sz="1000" b="0" i="0" kern="1200" baseline="0" dirty="0" err="1">
                <a:solidFill>
                  <a:schemeClr val="tx1"/>
                </a:solidFill>
                <a:effectLst/>
                <a:latin typeface="+mn-lt"/>
                <a:ea typeface="+mn-ea"/>
                <a:cs typeface="+mn-cs"/>
              </a:rPr>
              <a:t>adhv</a:t>
            </a:r>
            <a:r>
              <a:rPr lang="nl-NL" sz="1000" b="0" i="0" kern="1200" baseline="0" dirty="0">
                <a:solidFill>
                  <a:schemeClr val="tx1"/>
                </a:solidFill>
                <a:effectLst/>
                <a:latin typeface="+mn-lt"/>
                <a:ea typeface="+mn-ea"/>
                <a:cs typeface="+mn-cs"/>
              </a:rPr>
              <a:t> </a:t>
            </a:r>
            <a:r>
              <a:rPr lang="nl-NL" sz="1000" b="0" i="0" kern="1200" dirty="0">
                <a:solidFill>
                  <a:schemeClr val="tx1"/>
                </a:solidFill>
                <a:effectLst/>
                <a:latin typeface="+mn-lt"/>
                <a:ea typeface="+mn-ea"/>
                <a:cs typeface="+mn-cs"/>
              </a:rPr>
              <a:t>risico analyse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b="0" i="0" kern="1200" dirty="0">
                <a:solidFill>
                  <a:schemeClr val="tx1"/>
                </a:solidFill>
                <a:effectLst/>
                <a:latin typeface="+mn-lt"/>
                <a:ea typeface="+mn-ea"/>
                <a:cs typeface="+mn-cs"/>
              </a:rPr>
              <a:t>wat moeten we nu wel doen, wat moeten we niet doen.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b="0" i="0" kern="1200" dirty="0">
                <a:solidFill>
                  <a:schemeClr val="tx1"/>
                </a:solidFill>
                <a:effectLst/>
                <a:latin typeface="+mn-lt"/>
                <a:ea typeface="+mn-ea"/>
                <a:cs typeface="+mn-cs"/>
              </a:rPr>
              <a:t>Onmogelijk om alles 100% dicht timmeren, daarom neem je maatregelen, die je later eventueel ook moet bijstellen.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b="0" i="0" kern="1200" dirty="0">
                <a:solidFill>
                  <a:schemeClr val="tx1"/>
                </a:solidFill>
                <a:effectLst/>
                <a:latin typeface="+mn-lt"/>
                <a:ea typeface="+mn-ea"/>
                <a:cs typeface="+mn-cs"/>
              </a:rPr>
              <a:t>Je zult ook moeten testen of de genomen maatregelen risico daadwerkelijk hebben verlaagd.</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000" b="0" i="0" kern="1200" dirty="0">
              <a:solidFill>
                <a:schemeClr val="tx1"/>
              </a:solidFill>
              <a:effectLst/>
              <a:latin typeface="+mn-lt"/>
              <a:ea typeface="+mn-ea"/>
              <a:cs typeface="+mn-cs"/>
            </a:endParaRPr>
          </a:p>
          <a:p>
            <a:pPr marL="0" indent="0">
              <a:buFont typeface="Arial" panose="020B0604020202020204" pitchFamily="34" charset="0"/>
              <a:buNone/>
            </a:pPr>
            <a:r>
              <a:rPr lang="nl-NL" sz="1000" b="0" i="0" kern="1200" dirty="0">
                <a:solidFill>
                  <a:schemeClr val="tx1"/>
                </a:solidFill>
                <a:effectLst/>
                <a:latin typeface="+mn-lt"/>
                <a:ea typeface="+mn-ea"/>
                <a:cs typeface="+mn-cs"/>
              </a:rPr>
              <a:t>Ontwerp: Verklein het aanvalsoppervlak:</a:t>
            </a:r>
            <a:r>
              <a:rPr lang="nl-NL" sz="1000" b="0" i="0" kern="1200" baseline="0" dirty="0">
                <a:solidFill>
                  <a:schemeClr val="tx1"/>
                </a:solidFill>
                <a:effectLst/>
                <a:latin typeface="+mn-lt"/>
                <a:ea typeface="+mn-ea"/>
                <a:cs typeface="+mn-cs"/>
              </a:rPr>
              <a:t> </a:t>
            </a:r>
          </a:p>
          <a:p>
            <a:pPr marL="628650" lvl="1" indent="-171450">
              <a:buFont typeface="Arial" panose="020B0604020202020204" pitchFamily="34" charset="0"/>
              <a:buChar char="•"/>
            </a:pPr>
            <a:r>
              <a:rPr lang="nl-NL" sz="1000" b="0" i="0" kern="1200" baseline="0" dirty="0">
                <a:solidFill>
                  <a:schemeClr val="tx1"/>
                </a:solidFill>
                <a:effectLst/>
                <a:latin typeface="+mn-lt"/>
                <a:ea typeface="+mn-ea"/>
                <a:cs typeface="+mn-cs"/>
              </a:rPr>
              <a:t>Kijk naar je netwerk ontwerp. Uitwisseling verloopt via het openbaar internet waarop koppelvlak uiteindelijk wordt aangesloten. </a:t>
            </a:r>
            <a:endParaRPr lang="nl-NL" sz="1000" b="0" i="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b="0" i="0" kern="1200" dirty="0">
                <a:solidFill>
                  <a:schemeClr val="tx1"/>
                </a:solidFill>
                <a:effectLst/>
                <a:latin typeface="+mn-lt"/>
                <a:ea typeface="+mn-ea"/>
                <a:cs typeface="+mn-cs"/>
              </a:rPr>
              <a:t>Kijk vanuit dataflow perspectief, o.a. </a:t>
            </a:r>
            <a:endParaRPr lang="nl-NL" sz="1000" b="0" i="0" kern="1200" baseline="0" dirty="0">
              <a:solidFill>
                <a:schemeClr val="tx1"/>
              </a:solidFill>
              <a:effectLst/>
              <a:latin typeface="+mn-lt"/>
              <a:ea typeface="+mn-ea"/>
              <a:cs typeface="+mn-cs"/>
            </a:endParaRP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b="0" i="0" kern="1200" baseline="0" dirty="0">
                <a:solidFill>
                  <a:schemeClr val="tx1"/>
                </a:solidFill>
                <a:effectLst/>
                <a:latin typeface="+mn-lt"/>
                <a:ea typeface="+mn-ea"/>
                <a:cs typeface="+mn-cs"/>
              </a:rPr>
              <a:t>welke </a:t>
            </a:r>
            <a:r>
              <a:rPr lang="nl-NL" sz="1000" b="0" i="0" kern="1200" dirty="0">
                <a:solidFill>
                  <a:schemeClr val="tx1"/>
                </a:solidFill>
                <a:effectLst/>
                <a:latin typeface="+mn-lt"/>
                <a:ea typeface="+mn-ea"/>
                <a:cs typeface="+mn-cs"/>
              </a:rPr>
              <a:t>stromen van informatie heb je?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b="0" i="0" kern="1200" dirty="0">
                <a:solidFill>
                  <a:schemeClr val="tx1"/>
                </a:solidFill>
                <a:effectLst/>
                <a:latin typeface="+mn-lt"/>
                <a:ea typeface="+mn-ea"/>
                <a:cs typeface="+mn-cs"/>
              </a:rPr>
              <a:t>waar zit kritische informatie of persoonlijke gevoelige informatie?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b="0" i="0" kern="1200" dirty="0">
                <a:solidFill>
                  <a:schemeClr val="tx1"/>
                </a:solidFill>
                <a:effectLst/>
                <a:latin typeface="+mn-lt"/>
                <a:ea typeface="+mn-ea"/>
                <a:cs typeface="+mn-cs"/>
              </a:rPr>
              <a:t>Waar gaat de data heen?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b="0" i="0" kern="1200" dirty="0">
                <a:solidFill>
                  <a:schemeClr val="tx1"/>
                </a:solidFill>
                <a:effectLst/>
                <a:latin typeface="+mn-lt"/>
                <a:ea typeface="+mn-ea"/>
                <a:cs typeface="+mn-cs"/>
              </a:rPr>
              <a:t>waar wordt opgeslagen?</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b="0" i="0" kern="1200" dirty="0">
                <a:solidFill>
                  <a:schemeClr val="tx1"/>
                </a:solidFill>
                <a:effectLst/>
                <a:latin typeface="+mn-lt"/>
                <a:ea typeface="+mn-ea"/>
                <a:cs typeface="+mn-cs"/>
              </a:rPr>
              <a:t>waar gaat je back-up naartoe?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b="0" i="0" kern="1200" dirty="0">
                <a:solidFill>
                  <a:schemeClr val="tx1"/>
                </a:solidFill>
                <a:effectLst/>
                <a:latin typeface="+mn-lt"/>
                <a:ea typeface="+mn-ea"/>
                <a:cs typeface="+mn-cs"/>
              </a:rPr>
              <a:t>Welke beheerders kunnen erbij?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b="0" i="0" kern="1200" dirty="0">
                <a:solidFill>
                  <a:schemeClr val="tx1"/>
                </a:solidFill>
                <a:effectLst/>
                <a:latin typeface="+mn-lt"/>
                <a:ea typeface="+mn-ea"/>
                <a:cs typeface="+mn-cs"/>
              </a:rPr>
              <a:t>Pas Gegevensbescherming</a:t>
            </a:r>
            <a:r>
              <a:rPr lang="nl-NL" sz="1000" b="0" i="0" kern="1200" baseline="0" dirty="0">
                <a:solidFill>
                  <a:schemeClr val="tx1"/>
                </a:solidFill>
                <a:effectLst/>
                <a:latin typeface="+mn-lt"/>
                <a:ea typeface="+mn-ea"/>
                <a:cs typeface="+mn-cs"/>
              </a:rPr>
              <a:t> toe;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b="0" i="0" kern="1200" baseline="0" dirty="0">
                <a:solidFill>
                  <a:schemeClr val="tx1"/>
                </a:solidFill>
                <a:effectLst/>
                <a:latin typeface="+mn-lt"/>
                <a:ea typeface="+mn-ea"/>
                <a:cs typeface="+mn-cs"/>
              </a:rPr>
              <a:t>Laat o.a. beheerders of servicemedewerkers niet standaard alle inhoudelijke informatie zien, alleen tenzij noodzakelijk.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b="0" i="0" kern="1200" baseline="0" dirty="0">
                <a:solidFill>
                  <a:schemeClr val="tx1"/>
                </a:solidFill>
                <a:effectLst/>
                <a:latin typeface="+mn-lt"/>
                <a:ea typeface="+mn-ea"/>
                <a:cs typeface="+mn-cs"/>
              </a:rPr>
              <a:t>Faciliteer waar mogelijk. In plaats van beheerders de hele database te kunnen laten </a:t>
            </a:r>
            <a:r>
              <a:rPr lang="nl-NL" sz="1000" b="0" i="0" kern="1200" baseline="0" dirty="0" err="1">
                <a:solidFill>
                  <a:schemeClr val="tx1"/>
                </a:solidFill>
                <a:effectLst/>
                <a:latin typeface="+mn-lt"/>
                <a:ea typeface="+mn-ea"/>
                <a:cs typeface="+mn-cs"/>
              </a:rPr>
              <a:t>querien</a:t>
            </a:r>
            <a:r>
              <a:rPr lang="nl-NL" sz="1000" b="0" i="0" kern="1200" baseline="0" dirty="0">
                <a:solidFill>
                  <a:schemeClr val="tx1"/>
                </a:solidFill>
                <a:effectLst/>
                <a:latin typeface="+mn-lt"/>
                <a:ea typeface="+mn-ea"/>
                <a:cs typeface="+mn-cs"/>
              </a:rPr>
              <a:t> kunnen beheerschermen worden ontwikkeld waar beheerders specifieke gegevens kunnen opvragen </a:t>
            </a:r>
            <a:r>
              <a:rPr lang="nl-NL" sz="1000" b="0" i="0" kern="1200" baseline="0" dirty="0" err="1">
                <a:solidFill>
                  <a:schemeClr val="tx1"/>
                </a:solidFill>
                <a:effectLst/>
                <a:latin typeface="+mn-lt"/>
                <a:ea typeface="+mn-ea"/>
                <a:cs typeface="+mn-cs"/>
              </a:rPr>
              <a:t>adhv</a:t>
            </a:r>
            <a:r>
              <a:rPr lang="nl-NL" sz="1000" b="0" i="0" kern="1200" baseline="0" dirty="0">
                <a:solidFill>
                  <a:schemeClr val="tx1"/>
                </a:solidFill>
                <a:effectLst/>
                <a:latin typeface="+mn-lt"/>
                <a:ea typeface="+mn-ea"/>
                <a:cs typeface="+mn-cs"/>
              </a:rPr>
              <a:t> patiënt vragen. Dit is een afweging die deelnemer moet maken op basis van de risico’s.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b="0" i="0" kern="1200" dirty="0">
                <a:solidFill>
                  <a:schemeClr val="tx1"/>
                </a:solidFill>
                <a:effectLst/>
                <a:latin typeface="+mn-lt"/>
                <a:ea typeface="+mn-ea"/>
                <a:cs typeface="+mn-cs"/>
              </a:rPr>
              <a:t>Pas encryptie toe wanneer gegevens worden opgeslagen of getransporteerd. Medmij stelt hier ook eisen </a:t>
            </a:r>
            <a:r>
              <a:rPr lang="nl-NL" sz="1000" b="0" i="0" kern="1200" baseline="0" dirty="0">
                <a:solidFill>
                  <a:schemeClr val="tx1"/>
                </a:solidFill>
                <a:effectLst/>
                <a:latin typeface="+mn-lt"/>
                <a:ea typeface="+mn-ea"/>
                <a:cs typeface="+mn-cs"/>
              </a:rPr>
              <a:t>aan.</a:t>
            </a:r>
            <a:endParaRPr lang="nl-NL" sz="10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87D9C15D-D369-41D3-8E0F-875A792B61D6}" type="slidenum">
              <a:rPr lang="nl-NL" smtClean="0"/>
              <a:t>26</a:t>
            </a:fld>
            <a:endParaRPr lang="nl-NL"/>
          </a:p>
        </p:txBody>
      </p:sp>
    </p:spTree>
    <p:extLst>
      <p:ext uri="{BB962C8B-B14F-4D97-AF65-F5344CB8AC3E}">
        <p14:creationId xmlns:p14="http://schemas.microsoft.com/office/powerpoint/2010/main" val="1089805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sz="900" dirty="0"/>
              <a:t>Ontwikkelen</a:t>
            </a:r>
          </a:p>
          <a:p>
            <a:pPr marL="171450" indent="-171450">
              <a:buFont typeface="Arial" panose="020B0604020202020204" pitchFamily="34" charset="0"/>
              <a:buChar char="•"/>
            </a:pPr>
            <a:r>
              <a:rPr lang="nl-NL" sz="900" dirty="0"/>
              <a:t>Maak gebruik van secure</a:t>
            </a:r>
            <a:r>
              <a:rPr lang="nl-NL" sz="900" baseline="0" dirty="0"/>
              <a:t> </a:t>
            </a:r>
            <a:r>
              <a:rPr lang="nl-NL" sz="900" baseline="0" dirty="0" err="1"/>
              <a:t>coding</a:t>
            </a:r>
            <a:r>
              <a:rPr lang="nl-NL" sz="900" baseline="0" dirty="0"/>
              <a:t> </a:t>
            </a:r>
            <a:r>
              <a:rPr lang="nl-NL" sz="900" baseline="0" dirty="0" err="1"/>
              <a:t>practice</a:t>
            </a:r>
            <a:r>
              <a:rPr lang="nl-NL" sz="900" baseline="0" dirty="0"/>
              <a:t>. Niets staat in de weg om je eigen tools te gebruiken. Advies is wel om </a:t>
            </a:r>
            <a:r>
              <a:rPr lang="nl-NL" sz="900" b="0" i="0" kern="1200" dirty="0">
                <a:solidFill>
                  <a:schemeClr val="tx1"/>
                </a:solidFill>
                <a:effectLst/>
                <a:latin typeface="+mn-lt"/>
                <a:ea typeface="+mn-ea"/>
                <a:cs typeface="+mn-cs"/>
              </a:rPr>
              <a:t>gebruik te maken van recente software bibliotheken.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900" b="0" i="0" kern="1200" dirty="0">
                <a:solidFill>
                  <a:schemeClr val="tx1"/>
                </a:solidFill>
                <a:effectLst/>
                <a:latin typeface="+mn-lt"/>
                <a:ea typeface="+mn-ea"/>
                <a:cs typeface="+mn-cs"/>
              </a:rPr>
              <a:t>Gebruik veilige architecturen</a:t>
            </a:r>
            <a:r>
              <a:rPr lang="nl-NL" sz="900" b="0" i="0" kern="1200" baseline="0" dirty="0">
                <a:solidFill>
                  <a:schemeClr val="tx1"/>
                </a:solidFill>
                <a:effectLst/>
                <a:latin typeface="+mn-lt"/>
                <a:ea typeface="+mn-ea"/>
                <a:cs typeface="+mn-cs"/>
              </a:rPr>
              <a:t> / </a:t>
            </a:r>
            <a:r>
              <a:rPr lang="nl-NL" sz="900" b="0" i="0" kern="1200" baseline="0" dirty="0" err="1">
                <a:solidFill>
                  <a:schemeClr val="tx1"/>
                </a:solidFill>
                <a:effectLst/>
                <a:latin typeface="+mn-lt"/>
                <a:ea typeface="+mn-ea"/>
                <a:cs typeface="+mn-cs"/>
              </a:rPr>
              <a:t>frameworks</a:t>
            </a:r>
            <a:r>
              <a:rPr lang="nl-NL" sz="900" b="0" i="0" kern="1200" baseline="0" dirty="0">
                <a:solidFill>
                  <a:schemeClr val="tx1"/>
                </a:solidFill>
                <a:effectLst/>
                <a:latin typeface="+mn-lt"/>
                <a:ea typeface="+mn-ea"/>
                <a:cs typeface="+mn-cs"/>
              </a:rPr>
              <a:t>, maar maak ook </a:t>
            </a:r>
            <a:r>
              <a:rPr lang="nl-NL" sz="900" b="0" i="0" kern="1200" dirty="0">
                <a:solidFill>
                  <a:schemeClr val="tx1"/>
                </a:solidFill>
                <a:effectLst/>
                <a:latin typeface="+mn-lt"/>
                <a:ea typeface="+mn-ea"/>
                <a:cs typeface="+mn-cs"/>
              </a:rPr>
              <a:t>keuzes welke </a:t>
            </a:r>
            <a:r>
              <a:rPr lang="nl-NL" sz="900" b="0" i="0" kern="1200" dirty="0" err="1">
                <a:solidFill>
                  <a:schemeClr val="tx1"/>
                </a:solidFill>
                <a:effectLst/>
                <a:latin typeface="+mn-lt"/>
                <a:ea typeface="+mn-ea"/>
                <a:cs typeface="+mn-cs"/>
              </a:rPr>
              <a:t>frameworks</a:t>
            </a:r>
            <a:r>
              <a:rPr lang="nl-NL" sz="900" b="0" i="0" kern="1200" dirty="0">
                <a:solidFill>
                  <a:schemeClr val="tx1"/>
                </a:solidFill>
                <a:effectLst/>
                <a:latin typeface="+mn-lt"/>
                <a:ea typeface="+mn-ea"/>
                <a:cs typeface="+mn-cs"/>
              </a:rPr>
              <a:t> je niet gaat gebruiken.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900" b="0" i="0" kern="1200" dirty="0">
                <a:solidFill>
                  <a:schemeClr val="tx1"/>
                </a:solidFill>
                <a:effectLst/>
                <a:latin typeface="+mn-lt"/>
                <a:ea typeface="+mn-ea"/>
                <a:cs typeface="+mn-cs"/>
              </a:rPr>
              <a:t>Vanuit Medmij</a:t>
            </a:r>
            <a:r>
              <a:rPr lang="nl-NL" sz="900" b="0" i="0" kern="1200" baseline="0" dirty="0">
                <a:solidFill>
                  <a:schemeClr val="tx1"/>
                </a:solidFill>
                <a:effectLst/>
                <a:latin typeface="+mn-lt"/>
                <a:ea typeface="+mn-ea"/>
                <a:cs typeface="+mn-cs"/>
              </a:rPr>
              <a:t> wordt expliciet gewezen naar NCSC richtlijnen voor webapplicaties en mobiele apps en gevraagd door externe auditor </a:t>
            </a:r>
            <a:r>
              <a:rPr lang="nl-NL" sz="900" b="0" i="0" kern="1200" dirty="0">
                <a:solidFill>
                  <a:schemeClr val="tx1"/>
                </a:solidFill>
                <a:effectLst/>
                <a:latin typeface="+mn-lt"/>
                <a:ea typeface="+mn-ea"/>
                <a:cs typeface="+mn-cs"/>
              </a:rPr>
              <a:t>of deze zijn overwogen. </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900" b="0" i="0" kern="1200" dirty="0">
              <a:solidFill>
                <a:schemeClr val="tx1"/>
              </a:solidFill>
              <a:effectLst/>
              <a:latin typeface="+mn-lt"/>
              <a:ea typeface="+mn-ea"/>
              <a:cs typeface="+mn-cs"/>
            </a:endParaRPr>
          </a:p>
          <a:p>
            <a:pPr marL="0" lvl="0" indent="0">
              <a:buFont typeface="Arial" panose="020B0604020202020204" pitchFamily="34" charset="0"/>
              <a:buNone/>
            </a:pPr>
            <a:r>
              <a:rPr lang="nl-NL" sz="900" b="0" i="0" kern="1200" dirty="0">
                <a:solidFill>
                  <a:schemeClr val="tx1"/>
                </a:solidFill>
                <a:effectLst/>
                <a:latin typeface="+mn-lt"/>
                <a:ea typeface="+mn-ea"/>
                <a:cs typeface="+mn-cs"/>
              </a:rPr>
              <a:t>Testen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900" baseline="0" dirty="0"/>
              <a:t>Initieel moet een </a:t>
            </a:r>
            <a:r>
              <a:rPr lang="nl-NL" sz="900" baseline="0" dirty="0" err="1"/>
              <a:t>greybox</a:t>
            </a:r>
            <a:r>
              <a:rPr lang="nl-NL" sz="900" baseline="0" dirty="0"/>
              <a:t> pentest worden gedaan voor aansluiting op productie. </a:t>
            </a:r>
            <a:r>
              <a:rPr lang="nl-NL" sz="900" b="1" baseline="0" dirty="0"/>
              <a:t>Hoge en medium bevindingen moeten opgelost zijn voor productie</a:t>
            </a:r>
            <a:r>
              <a:rPr lang="nl-NL" sz="900" baseline="0" dirty="0"/>
              <a:t>. </a:t>
            </a:r>
          </a:p>
          <a:p>
            <a:pPr marL="171450" lvl="0" indent="-171450">
              <a:buFont typeface="Arial" panose="020B0604020202020204" pitchFamily="34" charset="0"/>
              <a:buChar char="•"/>
            </a:pPr>
            <a:r>
              <a:rPr lang="nl-NL" sz="900" baseline="0" dirty="0"/>
              <a:t>Bij tussentijdse wijzigingen kan ook een pentest worden gedaan </a:t>
            </a:r>
            <a:r>
              <a:rPr lang="nl-NL" sz="900" baseline="0" dirty="0" err="1"/>
              <a:t>adhv</a:t>
            </a:r>
            <a:r>
              <a:rPr lang="nl-NL" sz="900" baseline="0" dirty="0"/>
              <a:t> van de impact analyse bij een nieuwe change.</a:t>
            </a:r>
          </a:p>
          <a:p>
            <a:pPr marL="171450" lvl="0" indent="-171450">
              <a:buFont typeface="Arial" panose="020B0604020202020204" pitchFamily="34" charset="0"/>
              <a:buChar char="•"/>
            </a:pPr>
            <a:r>
              <a:rPr lang="nl-NL" sz="900" baseline="0" dirty="0"/>
              <a:t>Geen expliciete eisen aan pentest organisatie waar aan moet voldoen. Kijk naar factoren als je een leverancier beoordeelt, </a:t>
            </a:r>
          </a:p>
          <a:p>
            <a:pPr marL="628650" lvl="1" indent="-171450">
              <a:buFont typeface="Arial" panose="020B0604020202020204" pitchFamily="34" charset="0"/>
              <a:buChar char="•"/>
            </a:pPr>
            <a:r>
              <a:rPr lang="nl-NL" sz="900" baseline="0" dirty="0"/>
              <a:t>referenties, </a:t>
            </a:r>
          </a:p>
          <a:p>
            <a:pPr marL="628650" lvl="1" indent="-171450">
              <a:buFont typeface="Arial" panose="020B0604020202020204" pitchFamily="34" charset="0"/>
              <a:buChar char="•"/>
            </a:pPr>
            <a:r>
              <a:rPr lang="nl-NL" sz="900" baseline="0" dirty="0"/>
              <a:t>hebben ze ervaring met DigiD, Medmij, NCSC normenkader, </a:t>
            </a:r>
            <a:endParaRPr lang="nl-NL" sz="900" b="0" i="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900" baseline="0" dirty="0"/>
              <a:t>Wat wil je precies weten omdat het een kwaliteitstoets is van applicatie.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900" baseline="0" dirty="0"/>
              <a:t>Pentester moet code krijgt productie like is. </a:t>
            </a:r>
          </a:p>
          <a:p>
            <a:pPr marL="171450" lvl="0" indent="-171450">
              <a:buFont typeface="Arial" panose="020B0604020202020204" pitchFamily="34" charset="0"/>
              <a:buChar char="•"/>
            </a:pPr>
            <a:r>
              <a:rPr lang="nl-NL" sz="900" dirty="0"/>
              <a:t>Test wijzigingen eerst</a:t>
            </a:r>
          </a:p>
          <a:p>
            <a:pPr marL="628650" lvl="1" indent="-171450">
              <a:buFont typeface="Arial" panose="020B0604020202020204" pitchFamily="34" charset="0"/>
              <a:buChar char="•"/>
            </a:pPr>
            <a:r>
              <a:rPr lang="nl-NL" sz="900" baseline="0" dirty="0"/>
              <a:t>Geld voor je eigen omgeving. Je mag niet testen met echte persoonsgegevens, je zal daarvoor testdata moeten regelen.</a:t>
            </a:r>
            <a:endParaRPr lang="nl-NL" sz="90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9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900" baseline="0" dirty="0"/>
              <a:t>Incident </a:t>
            </a:r>
            <a:r>
              <a:rPr lang="nl-NL" sz="900" baseline="0" dirty="0" err="1"/>
              <a:t>reponse</a:t>
            </a:r>
            <a:r>
              <a:rPr lang="nl-NL" sz="900" baseline="0" dirty="0"/>
              <a:t> /</a:t>
            </a:r>
            <a:r>
              <a:rPr lang="nl-NL" sz="900" baseline="0" dirty="0" err="1"/>
              <a:t>calamieitenplan</a:t>
            </a:r>
            <a:r>
              <a:rPr lang="nl-NL" sz="900"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900" baseline="0" dirty="0"/>
              <a:t>Na een release bestaat de kans dat er kwetsbaarheden zijn en een incident of calamiteit ontstaat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900" baseline="0" dirty="0"/>
              <a:t>tijdens een calamiteit kunnen we </a:t>
            </a:r>
            <a:r>
              <a:rPr lang="nl-NL" sz="900" baseline="0" dirty="0" err="1"/>
              <a:t>b.v</a:t>
            </a:r>
            <a:r>
              <a:rPr lang="nl-NL" sz="900" baseline="0" dirty="0"/>
              <a:t> .mogelijk contact maken met een FG aan jullie kant of security officer. </a:t>
            </a:r>
          </a:p>
          <a:p>
            <a:pPr marL="171450" indent="-171450">
              <a:buFont typeface="Arial" panose="020B0604020202020204" pitchFamily="34" charset="0"/>
              <a:buChar char="•"/>
            </a:pPr>
            <a:r>
              <a:rPr lang="nl-NL" sz="900" baseline="0" dirty="0"/>
              <a:t>Scheiding test/acceptatie, zit al in NEN7510. </a:t>
            </a:r>
          </a:p>
          <a:p>
            <a:pPr marL="171450" indent="-171450">
              <a:buFont typeface="Arial" panose="020B0604020202020204" pitchFamily="34" charset="0"/>
              <a:buChar char="•"/>
            </a:pPr>
            <a:endParaRPr lang="nl-NL" sz="900" dirty="0"/>
          </a:p>
        </p:txBody>
      </p:sp>
      <p:sp>
        <p:nvSpPr>
          <p:cNvPr id="4" name="Tijdelijke aanduiding voor dianummer 3"/>
          <p:cNvSpPr>
            <a:spLocks noGrp="1"/>
          </p:cNvSpPr>
          <p:nvPr>
            <p:ph type="sldNum" sz="quarter" idx="10"/>
          </p:nvPr>
        </p:nvSpPr>
        <p:spPr/>
        <p:txBody>
          <a:bodyPr/>
          <a:lstStyle/>
          <a:p>
            <a:fld id="{87D9C15D-D369-41D3-8E0F-875A792B61D6}" type="slidenum">
              <a:rPr lang="nl-NL" smtClean="0"/>
              <a:t>27</a:t>
            </a:fld>
            <a:endParaRPr lang="nl-NL"/>
          </a:p>
        </p:txBody>
      </p:sp>
    </p:spTree>
    <p:extLst>
      <p:ext uri="{BB962C8B-B14F-4D97-AF65-F5344CB8AC3E}">
        <p14:creationId xmlns:p14="http://schemas.microsoft.com/office/powerpoint/2010/main" val="4145827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D9C15D-D369-41D3-8E0F-875A792B61D6}" type="slidenum">
              <a:rPr lang="nl-NL" smtClean="0"/>
              <a:t>28</a:t>
            </a:fld>
            <a:endParaRPr lang="nl-NL"/>
          </a:p>
        </p:txBody>
      </p:sp>
    </p:spTree>
    <p:extLst>
      <p:ext uri="{BB962C8B-B14F-4D97-AF65-F5344CB8AC3E}">
        <p14:creationId xmlns:p14="http://schemas.microsoft.com/office/powerpoint/2010/main" val="6734363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D9C15D-D369-41D3-8E0F-875A792B61D6}" type="slidenum">
              <a:rPr lang="nl-NL" smtClean="0"/>
              <a:t>29</a:t>
            </a:fld>
            <a:endParaRPr lang="nl-NL"/>
          </a:p>
        </p:txBody>
      </p:sp>
    </p:spTree>
    <p:extLst>
      <p:ext uri="{BB962C8B-B14F-4D97-AF65-F5344CB8AC3E}">
        <p14:creationId xmlns:p14="http://schemas.microsoft.com/office/powerpoint/2010/main" val="155649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lvl="0" indent="-171450">
              <a:buFont typeface="Arial" panose="020B0604020202020204" pitchFamily="34" charset="0"/>
              <a:buChar char="•"/>
            </a:pPr>
            <a:r>
              <a:rPr lang="nl-NL" sz="900" baseline="0" dirty="0"/>
              <a:t>Zie A.7.2.2. van het MedMij normenkader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t>Deelnemer wordt geacht inhoud van deze presentatie op te nemen in eigen bewustzijn/opleiding/training materiaal voor medewerkers die werkzaamheden verrichten gerelateerd aan MedMij.</a:t>
            </a:r>
          </a:p>
          <a:p>
            <a:pPr marL="171450" lvl="0" indent="-171450">
              <a:buFont typeface="Arial" panose="020B0604020202020204" pitchFamily="34" charset="0"/>
              <a:buChar char="•"/>
            </a:pPr>
            <a:endParaRPr lang="nl-NL" sz="900" dirty="0"/>
          </a:p>
        </p:txBody>
      </p:sp>
      <p:sp>
        <p:nvSpPr>
          <p:cNvPr id="4" name="Tijdelijke aanduiding voor dianummer 3"/>
          <p:cNvSpPr>
            <a:spLocks noGrp="1"/>
          </p:cNvSpPr>
          <p:nvPr>
            <p:ph type="sldNum" sz="quarter" idx="10"/>
          </p:nvPr>
        </p:nvSpPr>
        <p:spPr/>
        <p:txBody>
          <a:bodyPr/>
          <a:lstStyle/>
          <a:p>
            <a:fld id="{87D9C15D-D369-41D3-8E0F-875A792B61D6}" type="slidenum">
              <a:rPr lang="nl-NL" smtClean="0"/>
              <a:t>3</a:t>
            </a:fld>
            <a:endParaRPr lang="nl-NL" dirty="0"/>
          </a:p>
        </p:txBody>
      </p:sp>
    </p:spTree>
    <p:extLst>
      <p:ext uri="{BB962C8B-B14F-4D97-AF65-F5344CB8AC3E}">
        <p14:creationId xmlns:p14="http://schemas.microsoft.com/office/powerpoint/2010/main" val="1130516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D9C15D-D369-41D3-8E0F-875A792B61D6}" type="slidenum">
              <a:rPr lang="nl-NL" smtClean="0"/>
              <a:t>30</a:t>
            </a:fld>
            <a:endParaRPr lang="nl-NL"/>
          </a:p>
        </p:txBody>
      </p:sp>
    </p:spTree>
    <p:extLst>
      <p:ext uri="{BB962C8B-B14F-4D97-AF65-F5344CB8AC3E}">
        <p14:creationId xmlns:p14="http://schemas.microsoft.com/office/powerpoint/2010/main" val="2100200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D9C15D-D369-41D3-8E0F-875A792B61D6}" type="slidenum">
              <a:rPr lang="nl-NL" smtClean="0"/>
              <a:t>4</a:t>
            </a:fld>
            <a:endParaRPr lang="nl-NL" dirty="0"/>
          </a:p>
        </p:txBody>
      </p:sp>
    </p:spTree>
    <p:extLst>
      <p:ext uri="{BB962C8B-B14F-4D97-AF65-F5344CB8AC3E}">
        <p14:creationId xmlns:p14="http://schemas.microsoft.com/office/powerpoint/2010/main" val="3232973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lvl="0" indent="-171450">
              <a:buFont typeface="Arial" panose="020B0604020202020204" pitchFamily="34" charset="0"/>
              <a:buChar char="•"/>
            </a:pPr>
            <a:r>
              <a:rPr lang="nl-NL" baseline="0" dirty="0"/>
              <a:t>Persoonsdomein</a:t>
            </a:r>
          </a:p>
          <a:p>
            <a:pPr marL="628650" lvl="1" indent="-171450">
              <a:buFont typeface="Arial" panose="020B0604020202020204" pitchFamily="34" charset="0"/>
              <a:buChar char="•"/>
            </a:pPr>
            <a:r>
              <a:rPr lang="nl-NL" baseline="0" dirty="0"/>
              <a:t>Zitten leveranciers van persoonlijke gezondheidsomgeving in (PGO), </a:t>
            </a:r>
          </a:p>
          <a:p>
            <a:pPr marL="628650" lvl="1" indent="-171450">
              <a:buFont typeface="Arial" panose="020B0604020202020204" pitchFamily="34" charset="0"/>
              <a:buChar char="•"/>
            </a:pPr>
            <a:r>
              <a:rPr lang="nl-NL" baseline="0" dirty="0"/>
              <a:t>PGO wordt ontwikkelt door een Dienst verlener Persoon (DVP). </a:t>
            </a:r>
          </a:p>
          <a:p>
            <a:pPr marL="628650" lvl="1" indent="-171450">
              <a:buFont typeface="Arial" panose="020B0604020202020204" pitchFamily="34" charset="0"/>
              <a:buChar char="•"/>
            </a:pPr>
            <a:r>
              <a:rPr lang="nl-NL" baseline="0" dirty="0"/>
              <a:t>DVP verleent diensten aan personen/burgers om zijn medische gegevens op te slaan en uit te wisselen in een PGO</a:t>
            </a:r>
          </a:p>
          <a:p>
            <a:pPr marL="171450" lvl="0" indent="-171450">
              <a:buFont typeface="Arial" panose="020B0604020202020204" pitchFamily="34" charset="0"/>
              <a:buChar char="•"/>
            </a:pPr>
            <a:endParaRPr lang="nl-NL" baseline="0" dirty="0"/>
          </a:p>
          <a:p>
            <a:pPr marL="171450" lvl="0" indent="-171450">
              <a:buFont typeface="Arial" panose="020B0604020202020204" pitchFamily="34" charset="0"/>
              <a:buChar char="•"/>
            </a:pPr>
            <a:r>
              <a:rPr lang="nl-NL" baseline="0" dirty="0"/>
              <a:t>Zorgaanbiederdomein</a:t>
            </a:r>
          </a:p>
          <a:p>
            <a:pPr marL="628650" lvl="1" indent="-171450">
              <a:buFont typeface="Arial" panose="020B0604020202020204" pitchFamily="34" charset="0"/>
              <a:buChar char="•"/>
            </a:pPr>
            <a:r>
              <a:rPr lang="nl-NL" baseline="0" dirty="0"/>
              <a:t>Daarin zitten ICT leveranciers van zorginfo systemen zoals info systemen van ziekenhuizen en huisartsen,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a:t>DVZA zorgt ervoor dat een persoon vanuit zijn PGO, </a:t>
            </a:r>
            <a:r>
              <a:rPr lang="nl-NL" dirty="0"/>
              <a:t>de informatie die zorgverleners over hem hebben vastgelegd in het ziekenhuis</a:t>
            </a:r>
            <a:r>
              <a:rPr lang="nl-NL" baseline="0" dirty="0"/>
              <a:t> of huisarts </a:t>
            </a:r>
            <a:r>
              <a:rPr lang="nl-NL" dirty="0"/>
              <a:t>zorgsystemen, kan opvragen,</a:t>
            </a:r>
            <a:r>
              <a:rPr lang="nl-NL" baseline="0" dirty="0"/>
              <a:t> </a:t>
            </a:r>
            <a:r>
              <a:rPr lang="nl-NL" dirty="0"/>
              <a:t>of een persoon juist informatie kan delen met de zorgverlener (b.v. meetgegevens)</a:t>
            </a:r>
            <a:endParaRPr lang="nl-NL" baseline="0" dirty="0"/>
          </a:p>
          <a:p>
            <a:pPr marL="171450" indent="-171450">
              <a:buFont typeface="Arial" panose="020B0604020202020204" pitchFamily="34" charset="0"/>
              <a:buChar char="•"/>
            </a:pPr>
            <a:endParaRPr lang="nl-NL" baseline="0" dirty="0"/>
          </a:p>
        </p:txBody>
      </p:sp>
      <p:sp>
        <p:nvSpPr>
          <p:cNvPr id="4" name="Tijdelijke aanduiding voor dianummer 3"/>
          <p:cNvSpPr>
            <a:spLocks noGrp="1"/>
          </p:cNvSpPr>
          <p:nvPr>
            <p:ph type="sldNum" sz="quarter" idx="10"/>
          </p:nvPr>
        </p:nvSpPr>
        <p:spPr/>
        <p:txBody>
          <a:bodyPr/>
          <a:lstStyle/>
          <a:p>
            <a:fld id="{87D9C15D-D369-41D3-8E0F-875A792B61D6}" type="slidenum">
              <a:rPr lang="nl-NL" smtClean="0"/>
              <a:t>5</a:t>
            </a:fld>
            <a:endParaRPr lang="nl-NL"/>
          </a:p>
        </p:txBody>
      </p:sp>
    </p:spTree>
    <p:extLst>
      <p:ext uri="{BB962C8B-B14F-4D97-AF65-F5344CB8AC3E}">
        <p14:creationId xmlns:p14="http://schemas.microsoft.com/office/powerpoint/2010/main" val="1114180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i="1" baseline="0" dirty="0"/>
              <a:t>Creëren van vertrouwen</a:t>
            </a:r>
          </a:p>
          <a:p>
            <a:pPr marL="171450" indent="-171450">
              <a:buFont typeface="Arial" panose="020B0604020202020204" pitchFamily="34" charset="0"/>
              <a:buChar char="•"/>
            </a:pPr>
            <a:r>
              <a:rPr lang="nl-NL" baseline="0" dirty="0"/>
              <a:t>Belangrijk is dat er vertrouwen wordt gecreëerd. Om dit te bewerkstelligen zijn er allerlei eisen gesteld waaraan DVP en DVA aan moeten voldoen, b.v. integriteitsverklaring tekenen, IB laten toetsen door een externe auditor. </a:t>
            </a:r>
          </a:p>
          <a:p>
            <a:pPr marL="0" indent="0">
              <a:buFont typeface="Arial" panose="020B0604020202020204" pitchFamily="34" charset="0"/>
              <a:buNone/>
            </a:pPr>
            <a:endParaRPr lang="nl-NL" baseline="0" dirty="0"/>
          </a:p>
          <a:p>
            <a:pPr marL="0" indent="0">
              <a:buFont typeface="Arial" panose="020B0604020202020204" pitchFamily="34" charset="0"/>
              <a:buNone/>
            </a:pPr>
            <a:r>
              <a:rPr lang="nl-NL" i="1" baseline="0" dirty="0"/>
              <a:t>Veilige, gebruikersvriendelijke manier</a:t>
            </a:r>
          </a:p>
          <a:p>
            <a:pPr marL="171450" indent="-171450">
              <a:buFont typeface="Arial" panose="020B0604020202020204" pitchFamily="34" charset="0"/>
              <a:buChar char="•"/>
            </a:pPr>
            <a:r>
              <a:rPr lang="nl-NL" baseline="0" dirty="0"/>
              <a:t>Medmij stelt geen specifieke eisen over gebruiksvriendelijkheid, dat is met m.n. deelnemer.</a:t>
            </a:r>
          </a:p>
          <a:p>
            <a:pPr marL="171450" indent="-171450">
              <a:buFont typeface="Arial" panose="020B0604020202020204" pitchFamily="34" charset="0"/>
              <a:buChar char="•"/>
            </a:pPr>
            <a:endParaRPr lang="nl-NL" baseline="0" dirty="0"/>
          </a:p>
          <a:p>
            <a:pPr marL="0" indent="0">
              <a:buFont typeface="Arial" panose="020B0604020202020204" pitchFamily="34" charset="0"/>
              <a:buNone/>
            </a:pPr>
            <a:r>
              <a:rPr lang="nl-NL" i="1" baseline="0" dirty="0" err="1"/>
              <a:t>Toekomstvast</a:t>
            </a:r>
            <a:endParaRPr lang="nl-NL" i="1"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a:t>Met </a:t>
            </a:r>
            <a:r>
              <a:rPr lang="nl-NL" baseline="0" dirty="0" err="1"/>
              <a:t>toekomstvast</a:t>
            </a:r>
            <a:r>
              <a:rPr lang="nl-NL" baseline="0" dirty="0"/>
              <a:t> bedoelen we dat er een heel afsprakenstelsel is opgezet, op die manier wordt er gestandaardiseerd. </a:t>
            </a:r>
          </a:p>
          <a:p>
            <a:pPr marL="171450" indent="-171450">
              <a:buFont typeface="Arial" panose="020B0604020202020204" pitchFamily="34" charset="0"/>
              <a:buChar char="•"/>
            </a:pPr>
            <a:r>
              <a:rPr lang="nl-NL" baseline="0" dirty="0"/>
              <a:t>Nieuwe gegevensdiensten kunnen worden toegevoegd als daar behoefte aan is. </a:t>
            </a:r>
          </a:p>
          <a:p>
            <a:pPr marL="171450" indent="-171450">
              <a:buFont typeface="Arial" panose="020B0604020202020204" pitchFamily="34" charset="0"/>
              <a:buChar char="•"/>
            </a:pPr>
            <a:endParaRPr lang="nl-NL" baseline="0" dirty="0"/>
          </a:p>
          <a:p>
            <a:pPr marL="0" indent="0">
              <a:buFont typeface="Arial" panose="020B0604020202020204" pitchFamily="34" charset="0"/>
              <a:buNone/>
            </a:pPr>
            <a:r>
              <a:rPr lang="nl-NL" i="1" baseline="0" dirty="0"/>
              <a:t>Betaalbaar </a:t>
            </a:r>
          </a:p>
          <a:p>
            <a:pPr marL="171450" indent="-171450">
              <a:buFont typeface="Arial" panose="020B0604020202020204" pitchFamily="34" charset="0"/>
              <a:buChar char="•"/>
            </a:pPr>
            <a:r>
              <a:rPr lang="nl-NL" baseline="0" dirty="0"/>
              <a:t>Zorgaanbieders worden verplicht om gegevens elektronisch beschikbaar te stellen vanuit de wet. Er zijn subsidie VIPP regelingen om dit mogelijk te maken</a:t>
            </a:r>
          </a:p>
          <a:p>
            <a:pPr marL="0" indent="0">
              <a:buFont typeface="Arial" panose="020B0604020202020204" pitchFamily="34" charset="0"/>
              <a:buNone/>
            </a:pPr>
            <a:endParaRPr lang="nl-NL" baseline="0" dirty="0"/>
          </a:p>
          <a:p>
            <a:pPr marL="171450" indent="-171450">
              <a:buFont typeface="Arial" panose="020B0604020202020204" pitchFamily="34" charset="0"/>
              <a:buChar char="•"/>
            </a:pPr>
            <a:endParaRPr lang="nl-NL" baseline="0" dirty="0"/>
          </a:p>
        </p:txBody>
      </p:sp>
      <p:sp>
        <p:nvSpPr>
          <p:cNvPr id="4" name="Tijdelijke aanduiding voor dianummer 3"/>
          <p:cNvSpPr>
            <a:spLocks noGrp="1"/>
          </p:cNvSpPr>
          <p:nvPr>
            <p:ph type="sldNum" sz="quarter" idx="10"/>
          </p:nvPr>
        </p:nvSpPr>
        <p:spPr/>
        <p:txBody>
          <a:bodyPr/>
          <a:lstStyle/>
          <a:p>
            <a:fld id="{87D9C15D-D369-41D3-8E0F-875A792B61D6}" type="slidenum">
              <a:rPr lang="nl-NL" smtClean="0"/>
              <a:t>6</a:t>
            </a:fld>
            <a:endParaRPr lang="nl-NL"/>
          </a:p>
        </p:txBody>
      </p:sp>
    </p:spTree>
    <p:extLst>
      <p:ext uri="{BB962C8B-B14F-4D97-AF65-F5344CB8AC3E}">
        <p14:creationId xmlns:p14="http://schemas.microsoft.com/office/powerpoint/2010/main" val="2599883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628650" lvl="1" indent="-171450">
              <a:buFont typeface="Arial" panose="020B0604020202020204" pitchFamily="34" charset="0"/>
              <a:buChar char="•"/>
            </a:pPr>
            <a:endParaRPr lang="nl-NL" baseline="0" dirty="0"/>
          </a:p>
        </p:txBody>
      </p:sp>
      <p:sp>
        <p:nvSpPr>
          <p:cNvPr id="4" name="Tijdelijke aanduiding voor dianummer 3"/>
          <p:cNvSpPr>
            <a:spLocks noGrp="1"/>
          </p:cNvSpPr>
          <p:nvPr>
            <p:ph type="sldNum" sz="quarter" idx="10"/>
          </p:nvPr>
        </p:nvSpPr>
        <p:spPr/>
        <p:txBody>
          <a:bodyPr/>
          <a:lstStyle/>
          <a:p>
            <a:fld id="{87D9C15D-D369-41D3-8E0F-875A792B61D6}" type="slidenum">
              <a:rPr lang="nl-NL" smtClean="0"/>
              <a:t>7</a:t>
            </a:fld>
            <a:endParaRPr lang="nl-NL"/>
          </a:p>
        </p:txBody>
      </p:sp>
    </p:spTree>
    <p:extLst>
      <p:ext uri="{BB962C8B-B14F-4D97-AF65-F5344CB8AC3E}">
        <p14:creationId xmlns:p14="http://schemas.microsoft.com/office/powerpoint/2010/main" val="2772788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baseline="0" dirty="0"/>
          </a:p>
        </p:txBody>
      </p:sp>
      <p:sp>
        <p:nvSpPr>
          <p:cNvPr id="4" name="Tijdelijke aanduiding voor dianummer 3"/>
          <p:cNvSpPr>
            <a:spLocks noGrp="1"/>
          </p:cNvSpPr>
          <p:nvPr>
            <p:ph type="sldNum" sz="quarter" idx="10"/>
          </p:nvPr>
        </p:nvSpPr>
        <p:spPr/>
        <p:txBody>
          <a:bodyPr/>
          <a:lstStyle/>
          <a:p>
            <a:fld id="{87D9C15D-D369-41D3-8E0F-875A792B61D6}" type="slidenum">
              <a:rPr lang="nl-NL" smtClean="0"/>
              <a:t>8</a:t>
            </a:fld>
            <a:endParaRPr lang="nl-NL"/>
          </a:p>
        </p:txBody>
      </p:sp>
    </p:spTree>
    <p:extLst>
      <p:ext uri="{BB962C8B-B14F-4D97-AF65-F5344CB8AC3E}">
        <p14:creationId xmlns:p14="http://schemas.microsoft.com/office/powerpoint/2010/main" val="2149898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lvl="0" indent="-171450">
              <a:buFont typeface="Arial" panose="020B0604020202020204" pitchFamily="34" charset="0"/>
              <a:buChar char="•"/>
            </a:pPr>
            <a:r>
              <a:rPr lang="nl-NL" dirty="0"/>
              <a:t>Medmij afsprakenstelsel maakt duidelijk welke partijen betrokken zijn voor de gegevensuitwisseling met burgers</a:t>
            </a:r>
            <a:r>
              <a:rPr lang="nl-NL" sz="1200" b="0" i="0" kern="1200" dirty="0">
                <a:solidFill>
                  <a:schemeClr val="tx1"/>
                </a:solidFill>
                <a:effectLst/>
                <a:latin typeface="+mn-lt"/>
                <a:ea typeface="+mn-ea"/>
                <a:cs typeface="+mn-cs"/>
              </a:rPr>
              <a:t>, in dit geval</a:t>
            </a:r>
            <a:r>
              <a:rPr lang="nl-NL" sz="1200" b="0" i="0" kern="1200" baseline="0" dirty="0">
                <a:solidFill>
                  <a:schemeClr val="tx1"/>
                </a:solidFill>
                <a:effectLst/>
                <a:latin typeface="+mn-lt"/>
                <a:ea typeface="+mn-ea"/>
                <a:cs typeface="+mn-cs"/>
              </a:rPr>
              <a:t> dus </a:t>
            </a:r>
            <a:r>
              <a:rPr lang="nl-NL" sz="1200" b="0" i="0" kern="1200" dirty="0">
                <a:solidFill>
                  <a:schemeClr val="tx1"/>
                </a:solidFill>
                <a:effectLst/>
                <a:latin typeface="+mn-lt"/>
                <a:ea typeface="+mn-ea"/>
                <a:cs typeface="+mn-cs"/>
              </a:rPr>
              <a:t>DVP en DVZA</a:t>
            </a:r>
            <a:endParaRPr lang="nl-NL" sz="900" dirty="0"/>
          </a:p>
          <a:p>
            <a:endParaRPr lang="nl-NL" sz="900" dirty="0"/>
          </a:p>
          <a:p>
            <a:pPr marL="171450" lvl="0" indent="-171450">
              <a:buFont typeface="Arial" panose="020B0604020202020204" pitchFamily="34" charset="0"/>
              <a:buChar char="•"/>
            </a:pPr>
            <a:r>
              <a:rPr lang="nl-NL" b="0" dirty="0">
                <a:solidFill>
                  <a:srgbClr val="384B96"/>
                </a:solidFill>
              </a:rPr>
              <a:t>Het </a:t>
            </a:r>
            <a:r>
              <a:rPr lang="nl-NL" b="0" baseline="0" dirty="0">
                <a:solidFill>
                  <a:srgbClr val="384B96"/>
                </a:solidFill>
              </a:rPr>
              <a:t>M</a:t>
            </a:r>
            <a:r>
              <a:rPr lang="nl-NL" b="0" dirty="0">
                <a:solidFill>
                  <a:srgbClr val="384B96"/>
                </a:solidFill>
              </a:rPr>
              <a:t>edmij afsprakenstelsel wordt onderhouden en geborgd</a:t>
            </a:r>
            <a:r>
              <a:rPr lang="nl-NL" b="0" baseline="0" dirty="0">
                <a:solidFill>
                  <a:srgbClr val="384B96"/>
                </a:solidFill>
              </a:rPr>
              <a:t>, door een heel team van </a:t>
            </a:r>
          </a:p>
          <a:p>
            <a:pPr marL="1085850" lvl="2" indent="-171450">
              <a:buFont typeface="Arial" panose="020B0604020202020204" pitchFamily="34" charset="0"/>
              <a:buChar char="•"/>
            </a:pPr>
            <a:r>
              <a:rPr lang="nl-NL" b="0" baseline="0" dirty="0">
                <a:solidFill>
                  <a:srgbClr val="384B96"/>
                </a:solidFill>
              </a:rPr>
              <a:t>Architecten, </a:t>
            </a:r>
          </a:p>
          <a:p>
            <a:pPr marL="1085850" lvl="2" indent="-171450">
              <a:buFont typeface="Arial" panose="020B0604020202020204" pitchFamily="34" charset="0"/>
              <a:buChar char="•"/>
            </a:pPr>
            <a:r>
              <a:rPr lang="nl-NL" b="0" baseline="0" dirty="0">
                <a:solidFill>
                  <a:srgbClr val="384B96"/>
                </a:solidFill>
              </a:rPr>
              <a:t>Security specialisten, </a:t>
            </a:r>
          </a:p>
          <a:p>
            <a:pPr marL="1085850" lvl="2" indent="-171450">
              <a:buFont typeface="Arial" panose="020B0604020202020204" pitchFamily="34" charset="0"/>
              <a:buChar char="•"/>
            </a:pPr>
            <a:r>
              <a:rPr lang="nl-NL" b="0" baseline="0" dirty="0">
                <a:solidFill>
                  <a:srgbClr val="384B96"/>
                </a:solidFill>
              </a:rPr>
              <a:t>Partijen die zich bezig houden met inhoud van informatiestandaarden (de gegevensdiensten), </a:t>
            </a:r>
          </a:p>
          <a:p>
            <a:pPr marL="1085850" lvl="2" indent="-171450">
              <a:buFont typeface="Arial" panose="020B0604020202020204" pitchFamily="34" charset="0"/>
              <a:buChar char="•"/>
            </a:pPr>
            <a:r>
              <a:rPr lang="nl-NL" b="0" baseline="0" dirty="0">
                <a:solidFill>
                  <a:srgbClr val="384B96"/>
                </a:solidFill>
              </a:rPr>
              <a:t>maar ook straks door jullie als deelnemers.</a:t>
            </a:r>
          </a:p>
          <a:p>
            <a:endParaRPr lang="nl-NL" sz="900" dirty="0"/>
          </a:p>
        </p:txBody>
      </p:sp>
      <p:sp>
        <p:nvSpPr>
          <p:cNvPr id="4" name="Tijdelijke aanduiding voor dianummer 3"/>
          <p:cNvSpPr>
            <a:spLocks noGrp="1"/>
          </p:cNvSpPr>
          <p:nvPr>
            <p:ph type="sldNum" sz="quarter" idx="10"/>
          </p:nvPr>
        </p:nvSpPr>
        <p:spPr/>
        <p:txBody>
          <a:bodyPr/>
          <a:lstStyle/>
          <a:p>
            <a:fld id="{87D9C15D-D369-41D3-8E0F-875A792B61D6}" type="slidenum">
              <a:rPr lang="nl-NL" smtClean="0"/>
              <a:t>9</a:t>
            </a:fld>
            <a:endParaRPr lang="nl-NL" dirty="0"/>
          </a:p>
        </p:txBody>
      </p:sp>
    </p:spTree>
    <p:extLst>
      <p:ext uri="{BB962C8B-B14F-4D97-AF65-F5344CB8AC3E}">
        <p14:creationId xmlns:p14="http://schemas.microsoft.com/office/powerpoint/2010/main" val="3741278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sdia - blauw">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626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Openingsdia - groen">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7355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 blauw">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374588" y="1789830"/>
            <a:ext cx="6402294" cy="937021"/>
          </a:xfrm>
        </p:spPr>
        <p:txBody>
          <a:bodyPr/>
          <a:lstStyle>
            <a:lvl1pPr algn="ctr">
              <a:defRPr>
                <a:solidFill>
                  <a:schemeClr val="bg1"/>
                </a:solidFill>
              </a:defRPr>
            </a:lvl1pPr>
          </a:lstStyle>
          <a:p>
            <a:r>
              <a:rPr lang="nl-NL"/>
              <a:t>Titelstijl van model bewerken</a:t>
            </a:r>
          </a:p>
        </p:txBody>
      </p:sp>
      <p:sp>
        <p:nvSpPr>
          <p:cNvPr id="3" name="Tijdelijke aanduiding voor inhoud 2"/>
          <p:cNvSpPr>
            <a:spLocks noGrp="1"/>
          </p:cNvSpPr>
          <p:nvPr>
            <p:ph idx="1"/>
          </p:nvPr>
        </p:nvSpPr>
        <p:spPr>
          <a:xfrm>
            <a:off x="1374588" y="2784003"/>
            <a:ext cx="6402295" cy="824371"/>
          </a:xfrm>
        </p:spPr>
        <p:txBody>
          <a:bodyPr/>
          <a:lstStyle>
            <a:lvl1pPr marL="0" indent="0" algn="ctr">
              <a:buFontTx/>
              <a:buNone/>
              <a:defRPr sz="2600">
                <a:solidFill>
                  <a:schemeClr val="bg1"/>
                </a:solidFill>
              </a:defRPr>
            </a:lvl1pPr>
            <a:lvl2pPr marL="457200" indent="0" algn="ctr">
              <a:buFontTx/>
              <a:buNone/>
              <a:defRPr sz="2600">
                <a:solidFill>
                  <a:schemeClr val="bg1"/>
                </a:solidFill>
              </a:defRPr>
            </a:lvl2pPr>
            <a:lvl3pPr marL="914400" indent="0" algn="ctr">
              <a:buFontTx/>
              <a:buNone/>
              <a:defRPr sz="2600">
                <a:solidFill>
                  <a:schemeClr val="bg1"/>
                </a:solidFill>
              </a:defRPr>
            </a:lvl3pPr>
            <a:lvl4pPr marL="1371600" indent="0" algn="ctr">
              <a:buFontTx/>
              <a:buNone/>
              <a:defRPr sz="2600">
                <a:solidFill>
                  <a:schemeClr val="bg1"/>
                </a:solidFill>
              </a:defRPr>
            </a:lvl4pPr>
            <a:lvl5pPr marL="1828800" indent="0" algn="ctr">
              <a:buFontTx/>
              <a:buNone/>
              <a:defRPr sz="2600">
                <a:solidFill>
                  <a:schemeClr val="bg1"/>
                </a:solidFill>
              </a:defRPr>
            </a:lvl5pPr>
          </a:lstStyle>
          <a:p>
            <a:pPr lvl="0"/>
            <a:r>
              <a:rPr lang="nl-NL"/>
              <a:t>Klik om de tekststijl van het model te bewerken</a:t>
            </a:r>
          </a:p>
        </p:txBody>
      </p:sp>
    </p:spTree>
    <p:extLst>
      <p:ext uri="{BB962C8B-B14F-4D97-AF65-F5344CB8AC3E}">
        <p14:creationId xmlns:p14="http://schemas.microsoft.com/office/powerpoint/2010/main" val="2326735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 groe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374588" y="1789830"/>
            <a:ext cx="6402294" cy="937021"/>
          </a:xfrm>
        </p:spPr>
        <p:txBody>
          <a:bodyPr/>
          <a:lstStyle>
            <a:lvl1pPr algn="ctr">
              <a:defRPr>
                <a:solidFill>
                  <a:schemeClr val="bg1"/>
                </a:solidFill>
              </a:defRPr>
            </a:lvl1pPr>
          </a:lstStyle>
          <a:p>
            <a:r>
              <a:rPr lang="nl-NL"/>
              <a:t>Titelstijl van model bewerken</a:t>
            </a:r>
          </a:p>
        </p:txBody>
      </p:sp>
      <p:sp>
        <p:nvSpPr>
          <p:cNvPr id="3" name="Tijdelijke aanduiding voor inhoud 2"/>
          <p:cNvSpPr>
            <a:spLocks noGrp="1"/>
          </p:cNvSpPr>
          <p:nvPr>
            <p:ph idx="1"/>
          </p:nvPr>
        </p:nvSpPr>
        <p:spPr>
          <a:xfrm>
            <a:off x="1374588" y="2784003"/>
            <a:ext cx="6402295" cy="824371"/>
          </a:xfrm>
        </p:spPr>
        <p:txBody>
          <a:bodyPr/>
          <a:lstStyle>
            <a:lvl1pPr marL="0" indent="0" algn="ctr">
              <a:buFontTx/>
              <a:buNone/>
              <a:defRPr sz="2600">
                <a:solidFill>
                  <a:schemeClr val="bg1"/>
                </a:solidFill>
              </a:defRPr>
            </a:lvl1pPr>
            <a:lvl2pPr marL="457200" indent="0" algn="ctr">
              <a:buFontTx/>
              <a:buNone/>
              <a:defRPr sz="2600">
                <a:solidFill>
                  <a:schemeClr val="bg1"/>
                </a:solidFill>
              </a:defRPr>
            </a:lvl2pPr>
            <a:lvl3pPr marL="914400" indent="0" algn="ctr">
              <a:buFontTx/>
              <a:buNone/>
              <a:defRPr sz="2600">
                <a:solidFill>
                  <a:schemeClr val="bg1"/>
                </a:solidFill>
              </a:defRPr>
            </a:lvl3pPr>
            <a:lvl4pPr marL="1371600" indent="0" algn="ctr">
              <a:buFontTx/>
              <a:buNone/>
              <a:defRPr sz="2600">
                <a:solidFill>
                  <a:schemeClr val="bg1"/>
                </a:solidFill>
              </a:defRPr>
            </a:lvl4pPr>
            <a:lvl5pPr marL="1828800" indent="0" algn="ctr">
              <a:buFontTx/>
              <a:buNone/>
              <a:defRPr sz="2600">
                <a:solidFill>
                  <a:schemeClr val="bg1"/>
                </a:solidFill>
              </a:defRPr>
            </a:lvl5pPr>
          </a:lstStyle>
          <a:p>
            <a:pPr lvl="0"/>
            <a:r>
              <a:rPr lang="nl-NL"/>
              <a:t>Klik om de tekststijl van het model te bewerken</a:t>
            </a:r>
          </a:p>
        </p:txBody>
      </p:sp>
    </p:spTree>
    <p:extLst>
      <p:ext uri="{BB962C8B-B14F-4D97-AF65-F5344CB8AC3E}">
        <p14:creationId xmlns:p14="http://schemas.microsoft.com/office/powerpoint/2010/main" val="857276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egulardia - 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hasCustomPrompt="1"/>
          </p:nvPr>
        </p:nvSpPr>
        <p:spPr/>
        <p:txBody>
          <a:bodyPr/>
          <a:lstStyle/>
          <a:p>
            <a:pPr lvl="0"/>
            <a:r>
              <a:rPr lang="nl-NL" noProof="1"/>
              <a:t>JU-LEVEL1=Opsomming 1e niveau</a:t>
            </a:r>
          </a:p>
          <a:p>
            <a:pPr lvl="1"/>
            <a:r>
              <a:rPr lang="nl-NL" noProof="1"/>
              <a:t>JU-LEVEL2=Opsomming 2e niveau</a:t>
            </a:r>
          </a:p>
          <a:p>
            <a:pPr lvl="2"/>
            <a:r>
              <a:rPr lang="nl-NL" noProof="1"/>
              <a:t>JU-LEVEL3=Opsomming 3e niveau</a:t>
            </a:r>
          </a:p>
          <a:p>
            <a:pPr lvl="3"/>
            <a:r>
              <a:rPr lang="nl-NL" noProof="1"/>
              <a:t>JU-LEVEL4=Onderkop</a:t>
            </a:r>
          </a:p>
          <a:p>
            <a:pPr lvl="4"/>
            <a:r>
              <a:rPr lang="nl-NL" noProof="1"/>
              <a:t>JU-LEVEL5=Basistekst</a:t>
            </a:r>
          </a:p>
          <a:p>
            <a:pPr lvl="5"/>
            <a:r>
              <a:rPr lang="nl-NL" noProof="1"/>
              <a:t>JU-LEVEL6=Inspring 1e niveau</a:t>
            </a:r>
          </a:p>
          <a:p>
            <a:pPr lvl="6"/>
            <a:r>
              <a:rPr lang="nl-NL" noProof="1"/>
              <a:t>JU-LEVEL7=Inspring 2e niveau</a:t>
            </a:r>
          </a:p>
          <a:p>
            <a:pPr lvl="7"/>
            <a:r>
              <a:rPr lang="nl-NL" noProof="1"/>
              <a:t>JU-LEVEL8=Inspring 3e niveau</a:t>
            </a:r>
          </a:p>
          <a:p>
            <a:pPr lvl="8"/>
            <a:r>
              <a:rPr lang="nl-NL" noProof="1"/>
              <a:t>JU-LEVEL9=Negende niveau</a:t>
            </a:r>
          </a:p>
        </p:txBody>
      </p:sp>
    </p:spTree>
    <p:extLst>
      <p:ext uri="{BB962C8B-B14F-4D97-AF65-F5344CB8AC3E}">
        <p14:creationId xmlns:p14="http://schemas.microsoft.com/office/powerpoint/2010/main" val="852493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Regulardia - titel en 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hasCustomPrompt="1"/>
          </p:nvPr>
        </p:nvSpPr>
        <p:spPr>
          <a:xfrm>
            <a:off x="1098177" y="1359647"/>
            <a:ext cx="3697942" cy="323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noProof="1"/>
              <a:t>JU-LEVEL1=Opsomming 1e niveau</a:t>
            </a:r>
          </a:p>
          <a:p>
            <a:pPr lvl="1"/>
            <a:r>
              <a:rPr lang="nl-NL" noProof="1"/>
              <a:t>JU-LEVEL2=Opsomming 2e niveau</a:t>
            </a:r>
          </a:p>
          <a:p>
            <a:pPr lvl="2"/>
            <a:r>
              <a:rPr lang="nl-NL" noProof="1"/>
              <a:t>JU-LEVEL3=Opsomming 3e niveau</a:t>
            </a:r>
          </a:p>
        </p:txBody>
      </p:sp>
      <p:sp>
        <p:nvSpPr>
          <p:cNvPr id="4" name="Tijdelijke aanduiding voor inhoud 3"/>
          <p:cNvSpPr>
            <a:spLocks noGrp="1"/>
          </p:cNvSpPr>
          <p:nvPr>
            <p:ph sz="half" idx="2" hasCustomPrompt="1"/>
          </p:nvPr>
        </p:nvSpPr>
        <p:spPr>
          <a:xfrm>
            <a:off x="4975412" y="1359647"/>
            <a:ext cx="3711388" cy="323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noProof="1"/>
              <a:t>JU-LEVEL1=Opsomming 1e niveau</a:t>
            </a:r>
          </a:p>
          <a:p>
            <a:pPr lvl="1"/>
            <a:r>
              <a:rPr lang="nl-NL" noProof="1"/>
              <a:t>JU-LEVEL2=Opsomming 2e niveau</a:t>
            </a:r>
          </a:p>
          <a:p>
            <a:pPr lvl="2"/>
            <a:r>
              <a:rPr lang="nl-NL" noProof="1"/>
              <a:t>JU-LEVEL3=Opsomming 3e niveau</a:t>
            </a:r>
          </a:p>
        </p:txBody>
      </p:sp>
    </p:spTree>
    <p:extLst>
      <p:ext uri="{BB962C8B-B14F-4D97-AF65-F5344CB8AC3E}">
        <p14:creationId xmlns:p14="http://schemas.microsoft.com/office/powerpoint/2010/main" val="40220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Regulardia - 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Tree>
    <p:extLst>
      <p:ext uri="{BB962C8B-B14F-4D97-AF65-F5344CB8AC3E}">
        <p14:creationId xmlns:p14="http://schemas.microsoft.com/office/powerpoint/2010/main" val="351037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Regulardia - 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691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MedMij groen">
    <p:spTree>
      <p:nvGrpSpPr>
        <p:cNvPr id="1" name=""/>
        <p:cNvGrpSpPr/>
        <p:nvPr/>
      </p:nvGrpSpPr>
      <p:grpSpPr>
        <a:xfrm>
          <a:off x="0" y="0"/>
          <a:ext cx="0" cy="0"/>
          <a:chOff x="0" y="0"/>
          <a:chExt cx="0" cy="0"/>
        </a:xfrm>
      </p:grpSpPr>
      <p:pic>
        <p:nvPicPr>
          <p:cNvPr id="5" name="Afbeelding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a:solidFill>
            <a:schemeClr val="bg1"/>
          </a:solidFill>
        </p:spPr>
      </p:pic>
      <p:pic>
        <p:nvPicPr>
          <p:cNvPr id="6" name="Afbeelding 5"/>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7849592" y="173525"/>
            <a:ext cx="989353" cy="403773"/>
          </a:xfrm>
          <a:prstGeom prst="rect">
            <a:avLst/>
          </a:prstGeom>
        </p:spPr>
      </p:pic>
      <p:sp>
        <p:nvSpPr>
          <p:cNvPr id="2" name="Tijdelijke aanduiding voor datum 1"/>
          <p:cNvSpPr>
            <a:spLocks noGrp="1" noSelect="1"/>
          </p:cNvSpPr>
          <p:nvPr>
            <p:ph type="dt" sz="half" idx="10"/>
          </p:nvPr>
        </p:nvSpPr>
        <p:spPr/>
        <p:txBody>
          <a:bodyPr/>
          <a:lstStyle/>
          <a:p>
            <a:fld id="{D90152BB-D7FA-4F8E-931B-77410C43DEBE}" type="datetime4">
              <a:rPr lang="nl-NL" noProof="1" smtClean="0">
                <a:solidFill>
                  <a:srgbClr val="384B96"/>
                </a:solidFill>
              </a:rPr>
              <a:pPr/>
              <a:t>10 mei 2023</a:t>
            </a:fld>
            <a:endParaRPr lang="nl-NL" noProof="1">
              <a:solidFill>
                <a:srgbClr val="384B96"/>
              </a:solidFill>
            </a:endParaRPr>
          </a:p>
        </p:txBody>
      </p:sp>
      <p:sp>
        <p:nvSpPr>
          <p:cNvPr id="3" name="Tijdelijke aanduiding voor voettekst 2"/>
          <p:cNvSpPr>
            <a:spLocks noGrp="1" noSelect="1"/>
          </p:cNvSpPr>
          <p:nvPr>
            <p:ph type="ftr" sz="quarter" idx="11"/>
          </p:nvPr>
        </p:nvSpPr>
        <p:spPr/>
        <p:txBody>
          <a:bodyPr/>
          <a:lstStyle/>
          <a:p>
            <a:r>
              <a:rPr lang="nl-NL" noProof="1">
                <a:solidFill>
                  <a:srgbClr val="384B96"/>
                </a:solidFill>
              </a:rPr>
              <a:t>MedMij</a:t>
            </a:r>
          </a:p>
        </p:txBody>
      </p:sp>
      <p:sp>
        <p:nvSpPr>
          <p:cNvPr id="4" name="Tijdelijke aanduiding voor dianummer 3"/>
          <p:cNvSpPr>
            <a:spLocks noGrp="1" noSelect="1"/>
          </p:cNvSpPr>
          <p:nvPr>
            <p:ph type="sldNum" sz="quarter" idx="12"/>
          </p:nvPr>
        </p:nvSpPr>
        <p:spPr>
          <a:xfrm>
            <a:off x="8262492" y="4853451"/>
            <a:ext cx="525476" cy="273844"/>
          </a:xfrm>
          <a:prstGeom prst="rect">
            <a:avLst/>
          </a:prstGeom>
        </p:spPr>
        <p:txBody>
          <a:bodyPr/>
          <a:lstStyle/>
          <a:p>
            <a:fld id="{1336C48C-F87C-4E4B-81EF-5027B17D1F61}" type="slidenum">
              <a:rPr lang="nl-NL" noProof="1" dirty="0" smtClean="0">
                <a:solidFill>
                  <a:srgbClr val="384B96"/>
                </a:solidFill>
              </a:rPr>
              <a:pPr/>
              <a:t>‹nr.›</a:t>
            </a:fld>
            <a:endParaRPr lang="nl-NL" noProof="1">
              <a:solidFill>
                <a:srgbClr val="384B96"/>
              </a:solidFill>
            </a:endParaRPr>
          </a:p>
        </p:txBody>
      </p:sp>
    </p:spTree>
    <p:extLst>
      <p:ext uri="{BB962C8B-B14F-4D97-AF65-F5344CB8AC3E}">
        <p14:creationId xmlns:p14="http://schemas.microsoft.com/office/powerpoint/2010/main" val="1231500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098176" y="340456"/>
            <a:ext cx="6073589" cy="937021"/>
          </a:xfrm>
          <a:prstGeom prst="rect">
            <a:avLst/>
          </a:prstGeom>
        </p:spPr>
        <p:txBody>
          <a:bodyPr vert="horz" lIns="0" tIns="0" rIns="0" bIns="0" rtlCol="0" anchor="b" anchorCtr="0">
            <a:noAutofit/>
          </a:bodyPr>
          <a:lstStyle/>
          <a:p>
            <a:r>
              <a:rPr lang="nl-NL"/>
              <a:t>Titelstijl van model bewerken</a:t>
            </a:r>
          </a:p>
        </p:txBody>
      </p:sp>
      <p:sp>
        <p:nvSpPr>
          <p:cNvPr id="3" name="Tijdelijke aanduiding voor tekst 2"/>
          <p:cNvSpPr>
            <a:spLocks noGrp="1"/>
          </p:cNvSpPr>
          <p:nvPr>
            <p:ph type="body" idx="1"/>
          </p:nvPr>
        </p:nvSpPr>
        <p:spPr>
          <a:xfrm>
            <a:off x="1098176" y="1334629"/>
            <a:ext cx="7588624" cy="3394472"/>
          </a:xfrm>
          <a:prstGeom prst="rect">
            <a:avLst/>
          </a:prstGeom>
        </p:spPr>
        <p:txBody>
          <a:bodyPr vert="horz" lIns="0" tIns="0" rIns="0" bIns="0" rtlCol="0">
            <a:noAutofit/>
          </a:bodyPr>
          <a:lstStyle/>
          <a:p>
            <a:pPr lvl="0"/>
            <a:r>
              <a:rPr lang="nl-NL" noProof="1"/>
              <a:t>JU-LEVEL1=Opsomming 1e niveau</a:t>
            </a:r>
          </a:p>
          <a:p>
            <a:pPr lvl="1"/>
            <a:r>
              <a:rPr lang="nl-NL" noProof="1"/>
              <a:t>JU-LEVEL2=Opsomming 2e niveau</a:t>
            </a:r>
          </a:p>
          <a:p>
            <a:pPr lvl="2"/>
            <a:r>
              <a:rPr lang="nl-NL" noProof="1"/>
              <a:t>JU-LEVEL3=Opsomming 3e niveau</a:t>
            </a:r>
          </a:p>
          <a:p>
            <a:pPr lvl="3"/>
            <a:r>
              <a:rPr lang="nl-NL" noProof="1"/>
              <a:t>JU-LEVEL4=Onderkop</a:t>
            </a:r>
          </a:p>
          <a:p>
            <a:pPr lvl="4"/>
            <a:r>
              <a:rPr lang="nl-NL" noProof="1"/>
              <a:t>JU-LEVEL5=Basistekst</a:t>
            </a:r>
          </a:p>
          <a:p>
            <a:pPr lvl="5"/>
            <a:r>
              <a:rPr lang="nl-NL" noProof="1"/>
              <a:t>JU-LEVEL6=Inspring 1e niveau</a:t>
            </a:r>
          </a:p>
          <a:p>
            <a:pPr lvl="6"/>
            <a:r>
              <a:rPr lang="nl-NL" noProof="1"/>
              <a:t>JU-LEVEL7=Inspring 2e niveau</a:t>
            </a:r>
          </a:p>
          <a:p>
            <a:pPr lvl="7"/>
            <a:r>
              <a:rPr lang="nl-NL" noProof="1"/>
              <a:t>JU-LEVEL8=Inspring 3e niveau</a:t>
            </a:r>
          </a:p>
          <a:p>
            <a:pPr lvl="8"/>
            <a:r>
              <a:rPr lang="nl-NL" noProof="1"/>
              <a:t>JU-LEVEL9=Negende niveau</a:t>
            </a:r>
          </a:p>
        </p:txBody>
      </p:sp>
      <p:sp>
        <p:nvSpPr>
          <p:cNvPr id="6" name="Tijdelijke aanduiding voor dianummer 5"/>
          <p:cNvSpPr>
            <a:spLocks noGrp="1"/>
          </p:cNvSpPr>
          <p:nvPr>
            <p:ph type="sldNum" sz="quarter" idx="4"/>
          </p:nvPr>
        </p:nvSpPr>
        <p:spPr>
          <a:xfrm>
            <a:off x="8299824" y="4767263"/>
            <a:ext cx="386976" cy="273844"/>
          </a:xfrm>
          <a:prstGeom prst="rect">
            <a:avLst/>
          </a:prstGeom>
        </p:spPr>
        <p:txBody>
          <a:bodyPr vert="horz" lIns="0" tIns="0" rIns="0" bIns="0" rtlCol="0" anchor="t" anchorCtr="0"/>
          <a:lstStyle>
            <a:lvl1pPr algn="r">
              <a:defRPr sz="900" baseline="0">
                <a:solidFill>
                  <a:srgbClr val="384B96"/>
                </a:solidFill>
                <a:latin typeface="+mn-lt"/>
              </a:defRPr>
            </a:lvl1pPr>
          </a:lstStyle>
          <a:p>
            <a:fld id="{276B3693-1E4B-8B40-B14A-DB257D48E24A}" type="slidenum">
              <a:rPr lang="nl-NL" smtClean="0"/>
              <a:pPr/>
              <a:t>‹nr.›</a:t>
            </a:fld>
            <a:endParaRPr lang="nl-NL"/>
          </a:p>
        </p:txBody>
      </p:sp>
    </p:spTree>
    <p:extLst>
      <p:ext uri="{BB962C8B-B14F-4D97-AF65-F5344CB8AC3E}">
        <p14:creationId xmlns:p14="http://schemas.microsoft.com/office/powerpoint/2010/main" val="112314164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52" r:id="rId6"/>
    <p:sldLayoutId id="2147483654" r:id="rId7"/>
    <p:sldLayoutId id="2147483655" r:id="rId8"/>
  </p:sldLayoutIdLst>
  <p:hf hdr="0" dt="0"/>
  <p:txStyles>
    <p:titleStyle>
      <a:lvl1pPr algn="l" defTabSz="457200" rtl="0" eaLnBrk="1" latinLnBrk="0" hangingPunct="1">
        <a:spcBef>
          <a:spcPct val="0"/>
        </a:spcBef>
        <a:buNone/>
        <a:defRPr sz="3600" b="1" i="0" kern="1200" baseline="0">
          <a:solidFill>
            <a:srgbClr val="384B96"/>
          </a:solidFill>
          <a:latin typeface="+mn-lt"/>
          <a:ea typeface="+mj-ea"/>
          <a:cs typeface="+mj-cs"/>
        </a:defRPr>
      </a:lvl1pPr>
    </p:titleStyle>
    <p:bodyStyle>
      <a:lvl1pPr marL="266400" indent="-266400" algn="l" defTabSz="457200" rtl="0" eaLnBrk="1" latinLnBrk="0" hangingPunct="1">
        <a:lnSpc>
          <a:spcPct val="100000"/>
        </a:lnSpc>
        <a:spcBef>
          <a:spcPts val="0"/>
        </a:spcBef>
        <a:buClr>
          <a:srgbClr val="4AB8A7"/>
        </a:buClr>
        <a:buFont typeface="Arial"/>
        <a:buChar char="•"/>
        <a:defRPr sz="2000" kern="1200" spc="0" baseline="0">
          <a:solidFill>
            <a:srgbClr val="384B96"/>
          </a:solidFill>
          <a:latin typeface="+mn-lt"/>
          <a:ea typeface="+mn-ea"/>
          <a:cs typeface="+mn-cs"/>
        </a:defRPr>
      </a:lvl1pPr>
      <a:lvl2pPr marL="543600" indent="-277200" algn="l" defTabSz="457200" rtl="0" eaLnBrk="1" latinLnBrk="0" hangingPunct="1">
        <a:lnSpc>
          <a:spcPct val="100000"/>
        </a:lnSpc>
        <a:spcBef>
          <a:spcPts val="0"/>
        </a:spcBef>
        <a:buClr>
          <a:srgbClr val="4AB8A7"/>
        </a:buClr>
        <a:buFont typeface="Arial"/>
        <a:buChar char="•"/>
        <a:defRPr sz="1800" kern="1200" spc="0" baseline="0">
          <a:solidFill>
            <a:srgbClr val="384B96"/>
          </a:solidFill>
          <a:latin typeface="+mn-lt"/>
          <a:ea typeface="+mn-ea"/>
          <a:cs typeface="+mn-cs"/>
        </a:defRPr>
      </a:lvl2pPr>
      <a:lvl3pPr marL="806400" indent="-266400" algn="l" defTabSz="457200" rtl="0" eaLnBrk="1" latinLnBrk="0" hangingPunct="1">
        <a:lnSpc>
          <a:spcPct val="100000"/>
        </a:lnSpc>
        <a:spcBef>
          <a:spcPts val="0"/>
        </a:spcBef>
        <a:buClr>
          <a:srgbClr val="384B96"/>
        </a:buClr>
        <a:buFont typeface="Arial"/>
        <a:buChar char="•"/>
        <a:defRPr sz="1600" kern="1200" spc="0" baseline="0">
          <a:solidFill>
            <a:srgbClr val="384B96"/>
          </a:solidFill>
          <a:latin typeface="+mn-lt"/>
          <a:ea typeface="+mn-ea"/>
          <a:cs typeface="+mn-cs"/>
        </a:defRPr>
      </a:lvl3pPr>
      <a:lvl4pPr marL="0" indent="0" algn="l" defTabSz="457200" rtl="0" eaLnBrk="1" latinLnBrk="0" hangingPunct="1">
        <a:lnSpc>
          <a:spcPct val="100000"/>
        </a:lnSpc>
        <a:spcBef>
          <a:spcPts val="0"/>
        </a:spcBef>
        <a:spcAft>
          <a:spcPts val="3600"/>
        </a:spcAft>
        <a:buClr>
          <a:srgbClr val="4AB8A7"/>
        </a:buClr>
        <a:buFontTx/>
        <a:buNone/>
        <a:defRPr sz="2600" kern="1200" spc="0" baseline="0">
          <a:solidFill>
            <a:srgbClr val="384B96"/>
          </a:solidFill>
          <a:latin typeface="+mn-lt"/>
          <a:ea typeface="+mn-ea"/>
          <a:cs typeface="+mn-cs"/>
        </a:defRPr>
      </a:lvl4pPr>
      <a:lvl5pPr marL="0" indent="0" algn="l" defTabSz="457200" rtl="0" eaLnBrk="1" latinLnBrk="0" hangingPunct="1">
        <a:lnSpc>
          <a:spcPct val="100000"/>
        </a:lnSpc>
        <a:spcBef>
          <a:spcPts val="0"/>
        </a:spcBef>
        <a:buClr>
          <a:srgbClr val="4AB8A7"/>
        </a:buClr>
        <a:buFontTx/>
        <a:buNone/>
        <a:defRPr sz="1600" kern="1200" spc="0">
          <a:solidFill>
            <a:srgbClr val="384B96"/>
          </a:solidFill>
          <a:latin typeface="+mn-lt"/>
          <a:ea typeface="+mn-ea"/>
          <a:cs typeface="+mn-cs"/>
        </a:defRPr>
      </a:lvl5pPr>
      <a:lvl6pPr marL="266400" indent="0" algn="l" defTabSz="457200" rtl="0" eaLnBrk="1" latinLnBrk="0" hangingPunct="1">
        <a:spcBef>
          <a:spcPts val="0"/>
        </a:spcBef>
        <a:buFontTx/>
        <a:buNone/>
        <a:defRPr sz="2000" kern="1200" baseline="0">
          <a:solidFill>
            <a:srgbClr val="384B96"/>
          </a:solidFill>
          <a:latin typeface="+mn-lt"/>
          <a:ea typeface="+mn-ea"/>
          <a:cs typeface="+mn-cs"/>
        </a:defRPr>
      </a:lvl6pPr>
      <a:lvl7pPr marL="543600" indent="0" algn="l" defTabSz="457200" rtl="0" eaLnBrk="1" latinLnBrk="0" hangingPunct="1">
        <a:spcBef>
          <a:spcPts val="0"/>
        </a:spcBef>
        <a:buFontTx/>
        <a:buNone/>
        <a:defRPr sz="1800" kern="1200" baseline="0">
          <a:solidFill>
            <a:srgbClr val="384B96"/>
          </a:solidFill>
          <a:latin typeface="+mn-lt"/>
          <a:ea typeface="+mn-ea"/>
          <a:cs typeface="+mn-cs"/>
        </a:defRPr>
      </a:lvl7pPr>
      <a:lvl8pPr marL="806400" indent="0" algn="l" defTabSz="457200" rtl="0" eaLnBrk="1" latinLnBrk="0" hangingPunct="1">
        <a:spcBef>
          <a:spcPts val="0"/>
        </a:spcBef>
        <a:buFontTx/>
        <a:buNone/>
        <a:defRPr sz="1600" kern="1200" baseline="0">
          <a:solidFill>
            <a:srgbClr val="384B96"/>
          </a:solidFill>
          <a:latin typeface="+mn-lt"/>
          <a:ea typeface="+mn-ea"/>
          <a:cs typeface="+mn-cs"/>
        </a:defRPr>
      </a:lvl8pPr>
      <a:lvl9pPr marL="0" indent="0" algn="l" defTabSz="457200" rtl="0" eaLnBrk="1" latinLnBrk="0" hangingPunct="1">
        <a:spcBef>
          <a:spcPts val="0"/>
        </a:spcBef>
        <a:buFontTx/>
        <a:buNone/>
        <a:defRPr sz="1400" kern="1200" baseline="0">
          <a:solidFill>
            <a:srgbClr val="384B96"/>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pSp>
        <p:nvGrpSpPr>
          <p:cNvPr id="13" name="Group 4"/>
          <p:cNvGrpSpPr>
            <a:grpSpLocks/>
          </p:cNvGrpSpPr>
          <p:nvPr/>
        </p:nvGrpSpPr>
        <p:grpSpPr bwMode="auto">
          <a:xfrm>
            <a:off x="7023100" y="1"/>
            <a:ext cx="2120900" cy="756047"/>
            <a:chOff x="4424" y="0"/>
            <a:chExt cx="1336" cy="635"/>
          </a:xfrm>
        </p:grpSpPr>
        <p:sp>
          <p:nvSpPr>
            <p:cNvPr id="14" name="Freeform 5"/>
            <p:cNvSpPr>
              <a:spLocks/>
            </p:cNvSpPr>
            <p:nvPr/>
          </p:nvSpPr>
          <p:spPr bwMode="auto">
            <a:xfrm>
              <a:off x="4424" y="0"/>
              <a:ext cx="1336" cy="635"/>
            </a:xfrm>
            <a:custGeom>
              <a:avLst/>
              <a:gdLst>
                <a:gd name="T0" fmla="*/ 2056 w 6682"/>
                <a:gd name="T1" fmla="*/ 2124 h 3175"/>
                <a:gd name="T2" fmla="*/ 2061 w 6682"/>
                <a:gd name="T3" fmla="*/ 2129 h 3175"/>
                <a:gd name="T4" fmla="*/ 2254 w 6682"/>
                <a:gd name="T5" fmla="*/ 2323 h 3175"/>
                <a:gd name="T6" fmla="*/ 4317 w 6682"/>
                <a:gd name="T7" fmla="*/ 3175 h 3175"/>
                <a:gd name="T8" fmla="*/ 4317 w 6682"/>
                <a:gd name="T9" fmla="*/ 3175 h 3175"/>
                <a:gd name="T10" fmla="*/ 4318 w 6682"/>
                <a:gd name="T11" fmla="*/ 3175 h 3175"/>
                <a:gd name="T12" fmla="*/ 6381 w 6682"/>
                <a:gd name="T13" fmla="*/ 2323 h 3175"/>
                <a:gd name="T14" fmla="*/ 6574 w 6682"/>
                <a:gd name="T15" fmla="*/ 2129 h 3175"/>
                <a:gd name="T16" fmla="*/ 6579 w 6682"/>
                <a:gd name="T17" fmla="*/ 2124 h 3175"/>
                <a:gd name="T18" fmla="*/ 6682 w 6682"/>
                <a:gd name="T19" fmla="*/ 2021 h 3175"/>
                <a:gd name="T20" fmla="*/ 6682 w 6682"/>
                <a:gd name="T21" fmla="*/ 0 h 3175"/>
                <a:gd name="T22" fmla="*/ 0 w 6682"/>
                <a:gd name="T23" fmla="*/ 0 h 3175"/>
                <a:gd name="T24" fmla="*/ 331 w 6682"/>
                <a:gd name="T25" fmla="*/ 396 h 3175"/>
                <a:gd name="T26" fmla="*/ 2056 w 6682"/>
                <a:gd name="T27" fmla="*/ 2124 h 3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82" h="3175">
                  <a:moveTo>
                    <a:pt x="2056" y="2124"/>
                  </a:moveTo>
                  <a:cubicBezTo>
                    <a:pt x="2057" y="2126"/>
                    <a:pt x="2059" y="2128"/>
                    <a:pt x="2061" y="2129"/>
                  </a:cubicBezTo>
                  <a:cubicBezTo>
                    <a:pt x="2254" y="2323"/>
                    <a:pt x="2254" y="2323"/>
                    <a:pt x="2254" y="2323"/>
                  </a:cubicBezTo>
                  <a:cubicBezTo>
                    <a:pt x="2821" y="2891"/>
                    <a:pt x="3569" y="3175"/>
                    <a:pt x="4317" y="3175"/>
                  </a:cubicBezTo>
                  <a:cubicBezTo>
                    <a:pt x="4317" y="3175"/>
                    <a:pt x="4317" y="3175"/>
                    <a:pt x="4317" y="3175"/>
                  </a:cubicBezTo>
                  <a:cubicBezTo>
                    <a:pt x="4318" y="3175"/>
                    <a:pt x="4318" y="3175"/>
                    <a:pt x="4318" y="3175"/>
                  </a:cubicBezTo>
                  <a:cubicBezTo>
                    <a:pt x="5066" y="3175"/>
                    <a:pt x="5814" y="2891"/>
                    <a:pt x="6381" y="2323"/>
                  </a:cubicBezTo>
                  <a:cubicBezTo>
                    <a:pt x="6574" y="2129"/>
                    <a:pt x="6574" y="2129"/>
                    <a:pt x="6574" y="2129"/>
                  </a:cubicBezTo>
                  <a:cubicBezTo>
                    <a:pt x="6576" y="2128"/>
                    <a:pt x="6577" y="2126"/>
                    <a:pt x="6579" y="2124"/>
                  </a:cubicBezTo>
                  <a:cubicBezTo>
                    <a:pt x="6682" y="2021"/>
                    <a:pt x="6682" y="2021"/>
                    <a:pt x="6682" y="2021"/>
                  </a:cubicBezTo>
                  <a:cubicBezTo>
                    <a:pt x="6682" y="0"/>
                    <a:pt x="6682" y="0"/>
                    <a:pt x="6682" y="0"/>
                  </a:cubicBezTo>
                  <a:cubicBezTo>
                    <a:pt x="0" y="0"/>
                    <a:pt x="0" y="0"/>
                    <a:pt x="0" y="0"/>
                  </a:cubicBezTo>
                  <a:cubicBezTo>
                    <a:pt x="97" y="139"/>
                    <a:pt x="207" y="272"/>
                    <a:pt x="331" y="396"/>
                  </a:cubicBezTo>
                  <a:lnTo>
                    <a:pt x="2056" y="2124"/>
                  </a:lnTo>
                  <a:close/>
                </a:path>
              </a:pathLst>
            </a:custGeom>
            <a:solidFill>
              <a:srgbClr val="00B8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nl-NL">
                <a:solidFill>
                  <a:srgbClr val="384B96"/>
                </a:solidFill>
              </a:endParaRPr>
            </a:p>
          </p:txBody>
        </p:sp>
        <p:sp>
          <p:nvSpPr>
            <p:cNvPr id="15" name="Freeform 6"/>
            <p:cNvSpPr>
              <a:spLocks/>
            </p:cNvSpPr>
            <p:nvPr/>
          </p:nvSpPr>
          <p:spPr bwMode="auto">
            <a:xfrm>
              <a:off x="4980" y="224"/>
              <a:ext cx="549" cy="220"/>
            </a:xfrm>
            <a:custGeom>
              <a:avLst/>
              <a:gdLst>
                <a:gd name="T0" fmla="*/ 2430 w 2746"/>
                <a:gd name="T1" fmla="*/ 482 h 1100"/>
                <a:gd name="T2" fmla="*/ 2467 w 2746"/>
                <a:gd name="T3" fmla="*/ 882 h 1100"/>
                <a:gd name="T4" fmla="*/ 2394 w 2746"/>
                <a:gd name="T5" fmla="*/ 882 h 1100"/>
                <a:gd name="T6" fmla="*/ 2585 w 2746"/>
                <a:gd name="T7" fmla="*/ 482 h 1100"/>
                <a:gd name="T8" fmla="*/ 2548 w 2746"/>
                <a:gd name="T9" fmla="*/ 882 h 1100"/>
                <a:gd name="T10" fmla="*/ 2366 w 2746"/>
                <a:gd name="T11" fmla="*/ 1064 h 1100"/>
                <a:gd name="T12" fmla="*/ 2621 w 2746"/>
                <a:gd name="T13" fmla="*/ 882 h 1100"/>
                <a:gd name="T14" fmla="*/ 2585 w 2746"/>
                <a:gd name="T15" fmla="*/ 482 h 1100"/>
                <a:gd name="T16" fmla="*/ 1122 w 2746"/>
                <a:gd name="T17" fmla="*/ 700 h 1100"/>
                <a:gd name="T18" fmla="*/ 763 w 2746"/>
                <a:gd name="T19" fmla="*/ 736 h 1100"/>
                <a:gd name="T20" fmla="*/ 940 w 2746"/>
                <a:gd name="T21" fmla="*/ 882 h 1100"/>
                <a:gd name="T22" fmla="*/ 685 w 2746"/>
                <a:gd name="T23" fmla="*/ 700 h 1100"/>
                <a:gd name="T24" fmla="*/ 904 w 2746"/>
                <a:gd name="T25" fmla="*/ 555 h 1100"/>
                <a:gd name="T26" fmla="*/ 1044 w 2746"/>
                <a:gd name="T27" fmla="*/ 664 h 1100"/>
                <a:gd name="T28" fmla="*/ 1583 w 2746"/>
                <a:gd name="T29" fmla="*/ 335 h 1100"/>
                <a:gd name="T30" fmla="*/ 1619 w 2746"/>
                <a:gd name="T31" fmla="*/ 700 h 1100"/>
                <a:gd name="T32" fmla="*/ 1183 w 2746"/>
                <a:gd name="T33" fmla="*/ 700 h 1100"/>
                <a:gd name="T34" fmla="*/ 1546 w 2746"/>
                <a:gd name="T35" fmla="*/ 538 h 1100"/>
                <a:gd name="T36" fmla="*/ 1583 w 2746"/>
                <a:gd name="T37" fmla="*/ 335 h 1100"/>
                <a:gd name="T38" fmla="*/ 1546 w 2746"/>
                <a:gd name="T39" fmla="*/ 700 h 1100"/>
                <a:gd name="T40" fmla="*/ 1255 w 2746"/>
                <a:gd name="T41" fmla="*/ 700 h 1100"/>
                <a:gd name="T42" fmla="*/ 446 w 2746"/>
                <a:gd name="T43" fmla="*/ 331 h 1100"/>
                <a:gd name="T44" fmla="*/ 173 w 2746"/>
                <a:gd name="T45" fmla="*/ 331 h 1100"/>
                <a:gd name="T46" fmla="*/ 0 w 2746"/>
                <a:gd name="T47" fmla="*/ 882 h 1100"/>
                <a:gd name="T48" fmla="*/ 73 w 2746"/>
                <a:gd name="T49" fmla="*/ 882 h 1100"/>
                <a:gd name="T50" fmla="*/ 173 w 2746"/>
                <a:gd name="T51" fmla="*/ 404 h 1100"/>
                <a:gd name="T52" fmla="*/ 273 w 2746"/>
                <a:gd name="T53" fmla="*/ 882 h 1100"/>
                <a:gd name="T54" fmla="*/ 346 w 2746"/>
                <a:gd name="T55" fmla="*/ 882 h 1100"/>
                <a:gd name="T56" fmla="*/ 446 w 2746"/>
                <a:gd name="T57" fmla="*/ 404 h 1100"/>
                <a:gd name="T58" fmla="*/ 546 w 2746"/>
                <a:gd name="T59" fmla="*/ 882 h 1100"/>
                <a:gd name="T60" fmla="*/ 619 w 2746"/>
                <a:gd name="T61" fmla="*/ 882 h 1100"/>
                <a:gd name="T62" fmla="*/ 446 w 2746"/>
                <a:gd name="T63" fmla="*/ 331 h 1100"/>
                <a:gd name="T64" fmla="*/ 2003 w 2746"/>
                <a:gd name="T65" fmla="*/ 398 h 1100"/>
                <a:gd name="T66" fmla="*/ 1694 w 2746"/>
                <a:gd name="T67" fmla="*/ 504 h 1100"/>
                <a:gd name="T68" fmla="*/ 1730 w 2746"/>
                <a:gd name="T69" fmla="*/ 918 h 1100"/>
                <a:gd name="T70" fmla="*/ 1767 w 2746"/>
                <a:gd name="T71" fmla="*/ 504 h 1100"/>
                <a:gd name="T72" fmla="*/ 1967 w 2746"/>
                <a:gd name="T73" fmla="*/ 504 h 1100"/>
                <a:gd name="T74" fmla="*/ 2003 w 2746"/>
                <a:gd name="T75" fmla="*/ 918 h 1100"/>
                <a:gd name="T76" fmla="*/ 2039 w 2746"/>
                <a:gd name="T77" fmla="*/ 504 h 1100"/>
                <a:gd name="T78" fmla="*/ 2239 w 2746"/>
                <a:gd name="T79" fmla="*/ 504 h 1100"/>
                <a:gd name="T80" fmla="*/ 2276 w 2746"/>
                <a:gd name="T81" fmla="*/ 918 h 1100"/>
                <a:gd name="T82" fmla="*/ 2312 w 2746"/>
                <a:gd name="T83" fmla="*/ 504 h 1100"/>
                <a:gd name="T84" fmla="*/ 2718 w 2746"/>
                <a:gd name="T85" fmla="*/ 93 h 1100"/>
                <a:gd name="T86" fmla="*/ 2541 w 2746"/>
                <a:gd name="T87" fmla="*/ 269 h 1100"/>
                <a:gd name="T88" fmla="*/ 2519 w 2746"/>
                <a:gd name="T89" fmla="*/ 282 h 1100"/>
                <a:gd name="T90" fmla="*/ 2474 w 2746"/>
                <a:gd name="T91" fmla="*/ 269 h 1100"/>
                <a:gd name="T92" fmla="*/ 2401 w 2746"/>
                <a:gd name="T93" fmla="*/ 129 h 1100"/>
                <a:gd name="T94" fmla="*/ 2507 w 2746"/>
                <a:gd name="T95" fmla="*/ 168 h 1100"/>
                <a:gd name="T96" fmla="*/ 2507 w 2746"/>
                <a:gd name="T97" fmla="*/ 39 h 1100"/>
                <a:gd name="T98" fmla="*/ 2320 w 2746"/>
                <a:gd name="T99" fmla="*/ 62 h 1100"/>
                <a:gd name="T100" fmla="*/ 2401 w 2746"/>
                <a:gd name="T101" fmla="*/ 336 h 1100"/>
                <a:gd name="T102" fmla="*/ 2411 w 2746"/>
                <a:gd name="T103" fmla="*/ 346 h 1100"/>
                <a:gd name="T104" fmla="*/ 2604 w 2746"/>
                <a:gd name="T105" fmla="*/ 346 h 1100"/>
                <a:gd name="T106" fmla="*/ 2613 w 2746"/>
                <a:gd name="T107" fmla="*/ 336 h 1100"/>
                <a:gd name="T108" fmla="*/ 2718 w 2746"/>
                <a:gd name="T109" fmla="*/ 93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46" h="1100">
                  <a:moveTo>
                    <a:pt x="2394" y="518"/>
                  </a:moveTo>
                  <a:cubicBezTo>
                    <a:pt x="2394" y="498"/>
                    <a:pt x="2410" y="482"/>
                    <a:pt x="2430" y="482"/>
                  </a:cubicBezTo>
                  <a:cubicBezTo>
                    <a:pt x="2450" y="482"/>
                    <a:pt x="2467" y="498"/>
                    <a:pt x="2467" y="518"/>
                  </a:cubicBezTo>
                  <a:cubicBezTo>
                    <a:pt x="2467" y="882"/>
                    <a:pt x="2467" y="882"/>
                    <a:pt x="2467" y="882"/>
                  </a:cubicBezTo>
                  <a:cubicBezTo>
                    <a:pt x="2467" y="902"/>
                    <a:pt x="2450" y="918"/>
                    <a:pt x="2430" y="918"/>
                  </a:cubicBezTo>
                  <a:cubicBezTo>
                    <a:pt x="2410" y="918"/>
                    <a:pt x="2394" y="902"/>
                    <a:pt x="2394" y="882"/>
                  </a:cubicBezTo>
                  <a:cubicBezTo>
                    <a:pt x="2394" y="518"/>
                    <a:pt x="2394" y="518"/>
                    <a:pt x="2394" y="518"/>
                  </a:cubicBezTo>
                  <a:moveTo>
                    <a:pt x="2585" y="482"/>
                  </a:moveTo>
                  <a:cubicBezTo>
                    <a:pt x="2565" y="482"/>
                    <a:pt x="2548" y="498"/>
                    <a:pt x="2548" y="518"/>
                  </a:cubicBezTo>
                  <a:cubicBezTo>
                    <a:pt x="2548" y="882"/>
                    <a:pt x="2548" y="882"/>
                    <a:pt x="2548" y="882"/>
                  </a:cubicBezTo>
                  <a:cubicBezTo>
                    <a:pt x="2548" y="962"/>
                    <a:pt x="2483" y="1027"/>
                    <a:pt x="2403" y="1027"/>
                  </a:cubicBezTo>
                  <a:cubicBezTo>
                    <a:pt x="2383" y="1027"/>
                    <a:pt x="2366" y="1044"/>
                    <a:pt x="2366" y="1064"/>
                  </a:cubicBezTo>
                  <a:cubicBezTo>
                    <a:pt x="2366" y="1084"/>
                    <a:pt x="2383" y="1100"/>
                    <a:pt x="2403" y="1100"/>
                  </a:cubicBezTo>
                  <a:cubicBezTo>
                    <a:pt x="2523" y="1100"/>
                    <a:pt x="2621" y="1002"/>
                    <a:pt x="2621" y="882"/>
                  </a:cubicBezTo>
                  <a:cubicBezTo>
                    <a:pt x="2621" y="518"/>
                    <a:pt x="2621" y="518"/>
                    <a:pt x="2621" y="518"/>
                  </a:cubicBezTo>
                  <a:cubicBezTo>
                    <a:pt x="2621" y="498"/>
                    <a:pt x="2605" y="482"/>
                    <a:pt x="2585" y="482"/>
                  </a:cubicBezTo>
                  <a:moveTo>
                    <a:pt x="904" y="482"/>
                  </a:moveTo>
                  <a:cubicBezTo>
                    <a:pt x="1024" y="482"/>
                    <a:pt x="1122" y="580"/>
                    <a:pt x="1122" y="700"/>
                  </a:cubicBezTo>
                  <a:cubicBezTo>
                    <a:pt x="1122" y="720"/>
                    <a:pt x="1105" y="736"/>
                    <a:pt x="1085" y="736"/>
                  </a:cubicBezTo>
                  <a:cubicBezTo>
                    <a:pt x="763" y="736"/>
                    <a:pt x="763" y="736"/>
                    <a:pt x="763" y="736"/>
                  </a:cubicBezTo>
                  <a:cubicBezTo>
                    <a:pt x="779" y="799"/>
                    <a:pt x="836" y="846"/>
                    <a:pt x="904" y="846"/>
                  </a:cubicBezTo>
                  <a:cubicBezTo>
                    <a:pt x="924" y="846"/>
                    <a:pt x="940" y="862"/>
                    <a:pt x="940" y="882"/>
                  </a:cubicBezTo>
                  <a:cubicBezTo>
                    <a:pt x="940" y="902"/>
                    <a:pt x="924" y="918"/>
                    <a:pt x="904" y="918"/>
                  </a:cubicBezTo>
                  <a:cubicBezTo>
                    <a:pt x="783" y="918"/>
                    <a:pt x="685" y="820"/>
                    <a:pt x="685" y="700"/>
                  </a:cubicBezTo>
                  <a:cubicBezTo>
                    <a:pt x="685" y="580"/>
                    <a:pt x="783" y="482"/>
                    <a:pt x="904" y="482"/>
                  </a:cubicBezTo>
                  <a:moveTo>
                    <a:pt x="904" y="555"/>
                  </a:moveTo>
                  <a:cubicBezTo>
                    <a:pt x="836" y="555"/>
                    <a:pt x="779" y="601"/>
                    <a:pt x="763" y="664"/>
                  </a:cubicBezTo>
                  <a:cubicBezTo>
                    <a:pt x="1044" y="664"/>
                    <a:pt x="1044" y="664"/>
                    <a:pt x="1044" y="664"/>
                  </a:cubicBezTo>
                  <a:cubicBezTo>
                    <a:pt x="1028" y="601"/>
                    <a:pt x="971" y="555"/>
                    <a:pt x="904" y="555"/>
                  </a:cubicBezTo>
                  <a:moveTo>
                    <a:pt x="1583" y="335"/>
                  </a:moveTo>
                  <a:cubicBezTo>
                    <a:pt x="1603" y="335"/>
                    <a:pt x="1619" y="352"/>
                    <a:pt x="1619" y="372"/>
                  </a:cubicBezTo>
                  <a:cubicBezTo>
                    <a:pt x="1619" y="700"/>
                    <a:pt x="1619" y="700"/>
                    <a:pt x="1619" y="700"/>
                  </a:cubicBezTo>
                  <a:cubicBezTo>
                    <a:pt x="1619" y="820"/>
                    <a:pt x="1521" y="918"/>
                    <a:pt x="1401" y="918"/>
                  </a:cubicBezTo>
                  <a:cubicBezTo>
                    <a:pt x="1280" y="918"/>
                    <a:pt x="1183" y="820"/>
                    <a:pt x="1183" y="700"/>
                  </a:cubicBezTo>
                  <a:cubicBezTo>
                    <a:pt x="1183" y="580"/>
                    <a:pt x="1280" y="482"/>
                    <a:pt x="1401" y="482"/>
                  </a:cubicBezTo>
                  <a:cubicBezTo>
                    <a:pt x="1457" y="482"/>
                    <a:pt x="1508" y="503"/>
                    <a:pt x="1546" y="538"/>
                  </a:cubicBezTo>
                  <a:cubicBezTo>
                    <a:pt x="1546" y="372"/>
                    <a:pt x="1546" y="372"/>
                    <a:pt x="1546" y="372"/>
                  </a:cubicBezTo>
                  <a:cubicBezTo>
                    <a:pt x="1546" y="352"/>
                    <a:pt x="1563" y="335"/>
                    <a:pt x="1583" y="335"/>
                  </a:cubicBezTo>
                  <a:moveTo>
                    <a:pt x="1401" y="846"/>
                  </a:moveTo>
                  <a:cubicBezTo>
                    <a:pt x="1481" y="846"/>
                    <a:pt x="1546" y="780"/>
                    <a:pt x="1546" y="700"/>
                  </a:cubicBezTo>
                  <a:cubicBezTo>
                    <a:pt x="1546" y="620"/>
                    <a:pt x="1481" y="555"/>
                    <a:pt x="1401" y="555"/>
                  </a:cubicBezTo>
                  <a:cubicBezTo>
                    <a:pt x="1321" y="555"/>
                    <a:pt x="1255" y="620"/>
                    <a:pt x="1255" y="700"/>
                  </a:cubicBezTo>
                  <a:cubicBezTo>
                    <a:pt x="1255" y="780"/>
                    <a:pt x="1321" y="846"/>
                    <a:pt x="1401" y="846"/>
                  </a:cubicBezTo>
                  <a:moveTo>
                    <a:pt x="446" y="331"/>
                  </a:moveTo>
                  <a:cubicBezTo>
                    <a:pt x="390" y="331"/>
                    <a:pt x="341" y="357"/>
                    <a:pt x="309" y="398"/>
                  </a:cubicBezTo>
                  <a:cubicBezTo>
                    <a:pt x="278" y="357"/>
                    <a:pt x="228" y="331"/>
                    <a:pt x="173" y="331"/>
                  </a:cubicBezTo>
                  <a:cubicBezTo>
                    <a:pt x="78" y="331"/>
                    <a:pt x="0" y="409"/>
                    <a:pt x="0" y="504"/>
                  </a:cubicBezTo>
                  <a:cubicBezTo>
                    <a:pt x="0" y="882"/>
                    <a:pt x="0" y="882"/>
                    <a:pt x="0" y="882"/>
                  </a:cubicBezTo>
                  <a:cubicBezTo>
                    <a:pt x="0" y="902"/>
                    <a:pt x="17" y="918"/>
                    <a:pt x="37" y="918"/>
                  </a:cubicBezTo>
                  <a:cubicBezTo>
                    <a:pt x="57" y="918"/>
                    <a:pt x="73" y="902"/>
                    <a:pt x="73" y="882"/>
                  </a:cubicBezTo>
                  <a:cubicBezTo>
                    <a:pt x="73" y="504"/>
                    <a:pt x="73" y="504"/>
                    <a:pt x="73" y="504"/>
                  </a:cubicBezTo>
                  <a:cubicBezTo>
                    <a:pt x="73" y="449"/>
                    <a:pt x="118" y="404"/>
                    <a:pt x="173" y="404"/>
                  </a:cubicBezTo>
                  <a:cubicBezTo>
                    <a:pt x="228" y="404"/>
                    <a:pt x="273" y="449"/>
                    <a:pt x="273" y="504"/>
                  </a:cubicBezTo>
                  <a:cubicBezTo>
                    <a:pt x="273" y="882"/>
                    <a:pt x="273" y="882"/>
                    <a:pt x="273" y="882"/>
                  </a:cubicBezTo>
                  <a:cubicBezTo>
                    <a:pt x="273" y="902"/>
                    <a:pt x="289" y="918"/>
                    <a:pt x="309" y="918"/>
                  </a:cubicBezTo>
                  <a:cubicBezTo>
                    <a:pt x="329" y="918"/>
                    <a:pt x="346" y="902"/>
                    <a:pt x="346" y="882"/>
                  </a:cubicBezTo>
                  <a:cubicBezTo>
                    <a:pt x="346" y="504"/>
                    <a:pt x="346" y="504"/>
                    <a:pt x="346" y="504"/>
                  </a:cubicBezTo>
                  <a:cubicBezTo>
                    <a:pt x="346" y="449"/>
                    <a:pt x="391" y="404"/>
                    <a:pt x="446" y="404"/>
                  </a:cubicBezTo>
                  <a:cubicBezTo>
                    <a:pt x="501" y="404"/>
                    <a:pt x="546" y="449"/>
                    <a:pt x="546" y="504"/>
                  </a:cubicBezTo>
                  <a:cubicBezTo>
                    <a:pt x="546" y="882"/>
                    <a:pt x="546" y="882"/>
                    <a:pt x="546" y="882"/>
                  </a:cubicBezTo>
                  <a:cubicBezTo>
                    <a:pt x="546" y="902"/>
                    <a:pt x="562" y="918"/>
                    <a:pt x="582" y="918"/>
                  </a:cubicBezTo>
                  <a:cubicBezTo>
                    <a:pt x="602" y="918"/>
                    <a:pt x="619" y="902"/>
                    <a:pt x="619" y="882"/>
                  </a:cubicBezTo>
                  <a:cubicBezTo>
                    <a:pt x="619" y="504"/>
                    <a:pt x="619" y="504"/>
                    <a:pt x="619" y="504"/>
                  </a:cubicBezTo>
                  <a:cubicBezTo>
                    <a:pt x="619" y="409"/>
                    <a:pt x="541" y="331"/>
                    <a:pt x="446" y="331"/>
                  </a:cubicBezTo>
                  <a:moveTo>
                    <a:pt x="2139" y="331"/>
                  </a:moveTo>
                  <a:cubicBezTo>
                    <a:pt x="2084" y="331"/>
                    <a:pt x="2035" y="357"/>
                    <a:pt x="2003" y="398"/>
                  </a:cubicBezTo>
                  <a:cubicBezTo>
                    <a:pt x="1971" y="357"/>
                    <a:pt x="1922" y="331"/>
                    <a:pt x="1867" y="331"/>
                  </a:cubicBezTo>
                  <a:cubicBezTo>
                    <a:pt x="1771" y="331"/>
                    <a:pt x="1694" y="409"/>
                    <a:pt x="1694" y="504"/>
                  </a:cubicBezTo>
                  <a:cubicBezTo>
                    <a:pt x="1694" y="882"/>
                    <a:pt x="1694" y="882"/>
                    <a:pt x="1694" y="882"/>
                  </a:cubicBezTo>
                  <a:cubicBezTo>
                    <a:pt x="1694" y="902"/>
                    <a:pt x="1710" y="918"/>
                    <a:pt x="1730" y="918"/>
                  </a:cubicBezTo>
                  <a:cubicBezTo>
                    <a:pt x="1750" y="918"/>
                    <a:pt x="1767" y="902"/>
                    <a:pt x="1767" y="882"/>
                  </a:cubicBezTo>
                  <a:cubicBezTo>
                    <a:pt x="1767" y="504"/>
                    <a:pt x="1767" y="504"/>
                    <a:pt x="1767" y="504"/>
                  </a:cubicBezTo>
                  <a:cubicBezTo>
                    <a:pt x="1767" y="449"/>
                    <a:pt x="1811" y="404"/>
                    <a:pt x="1867" y="404"/>
                  </a:cubicBezTo>
                  <a:cubicBezTo>
                    <a:pt x="1922" y="404"/>
                    <a:pt x="1967" y="449"/>
                    <a:pt x="1967" y="504"/>
                  </a:cubicBezTo>
                  <a:cubicBezTo>
                    <a:pt x="1967" y="882"/>
                    <a:pt x="1967" y="882"/>
                    <a:pt x="1967" y="882"/>
                  </a:cubicBezTo>
                  <a:cubicBezTo>
                    <a:pt x="1967" y="902"/>
                    <a:pt x="1983" y="918"/>
                    <a:pt x="2003" y="918"/>
                  </a:cubicBezTo>
                  <a:cubicBezTo>
                    <a:pt x="2023" y="918"/>
                    <a:pt x="2039" y="902"/>
                    <a:pt x="2039" y="882"/>
                  </a:cubicBezTo>
                  <a:cubicBezTo>
                    <a:pt x="2039" y="504"/>
                    <a:pt x="2039" y="504"/>
                    <a:pt x="2039" y="504"/>
                  </a:cubicBezTo>
                  <a:cubicBezTo>
                    <a:pt x="2039" y="449"/>
                    <a:pt x="2084" y="404"/>
                    <a:pt x="2139" y="404"/>
                  </a:cubicBezTo>
                  <a:cubicBezTo>
                    <a:pt x="2194" y="404"/>
                    <a:pt x="2239" y="449"/>
                    <a:pt x="2239" y="504"/>
                  </a:cubicBezTo>
                  <a:cubicBezTo>
                    <a:pt x="2239" y="882"/>
                    <a:pt x="2239" y="882"/>
                    <a:pt x="2239" y="882"/>
                  </a:cubicBezTo>
                  <a:cubicBezTo>
                    <a:pt x="2239" y="902"/>
                    <a:pt x="2256" y="918"/>
                    <a:pt x="2276" y="918"/>
                  </a:cubicBezTo>
                  <a:cubicBezTo>
                    <a:pt x="2296" y="918"/>
                    <a:pt x="2312" y="902"/>
                    <a:pt x="2312" y="882"/>
                  </a:cubicBezTo>
                  <a:cubicBezTo>
                    <a:pt x="2312" y="504"/>
                    <a:pt x="2312" y="504"/>
                    <a:pt x="2312" y="504"/>
                  </a:cubicBezTo>
                  <a:cubicBezTo>
                    <a:pt x="2312" y="409"/>
                    <a:pt x="2235" y="331"/>
                    <a:pt x="2139" y="331"/>
                  </a:cubicBezTo>
                  <a:moveTo>
                    <a:pt x="2718" y="93"/>
                  </a:moveTo>
                  <a:cubicBezTo>
                    <a:pt x="2717" y="93"/>
                    <a:pt x="2717" y="94"/>
                    <a:pt x="2717" y="94"/>
                  </a:cubicBezTo>
                  <a:cubicBezTo>
                    <a:pt x="2541" y="269"/>
                    <a:pt x="2541" y="269"/>
                    <a:pt x="2541" y="269"/>
                  </a:cubicBezTo>
                  <a:cubicBezTo>
                    <a:pt x="2539" y="271"/>
                    <a:pt x="2537" y="273"/>
                    <a:pt x="2535" y="274"/>
                  </a:cubicBezTo>
                  <a:cubicBezTo>
                    <a:pt x="2530" y="278"/>
                    <a:pt x="2525" y="281"/>
                    <a:pt x="2519" y="282"/>
                  </a:cubicBezTo>
                  <a:cubicBezTo>
                    <a:pt x="2515" y="283"/>
                    <a:pt x="2511" y="283"/>
                    <a:pt x="2507" y="283"/>
                  </a:cubicBezTo>
                  <a:cubicBezTo>
                    <a:pt x="2495" y="283"/>
                    <a:pt x="2483" y="278"/>
                    <a:pt x="2474" y="269"/>
                  </a:cubicBezTo>
                  <a:cubicBezTo>
                    <a:pt x="2401" y="197"/>
                    <a:pt x="2401" y="197"/>
                    <a:pt x="2401" y="197"/>
                  </a:cubicBezTo>
                  <a:cubicBezTo>
                    <a:pt x="2382" y="178"/>
                    <a:pt x="2382" y="147"/>
                    <a:pt x="2401" y="129"/>
                  </a:cubicBezTo>
                  <a:cubicBezTo>
                    <a:pt x="2419" y="111"/>
                    <a:pt x="2450" y="111"/>
                    <a:pt x="2468" y="129"/>
                  </a:cubicBezTo>
                  <a:cubicBezTo>
                    <a:pt x="2507" y="168"/>
                    <a:pt x="2507" y="168"/>
                    <a:pt x="2507" y="168"/>
                  </a:cubicBezTo>
                  <a:cubicBezTo>
                    <a:pt x="2648" y="27"/>
                    <a:pt x="2648" y="27"/>
                    <a:pt x="2648" y="27"/>
                  </a:cubicBezTo>
                  <a:cubicBezTo>
                    <a:pt x="2603" y="5"/>
                    <a:pt x="2549" y="9"/>
                    <a:pt x="2507" y="39"/>
                  </a:cubicBezTo>
                  <a:cubicBezTo>
                    <a:pt x="2454" y="0"/>
                    <a:pt x="2378" y="4"/>
                    <a:pt x="2329" y="53"/>
                  </a:cubicBezTo>
                  <a:cubicBezTo>
                    <a:pt x="2320" y="62"/>
                    <a:pt x="2320" y="62"/>
                    <a:pt x="2320" y="62"/>
                  </a:cubicBezTo>
                  <a:cubicBezTo>
                    <a:pt x="2267" y="115"/>
                    <a:pt x="2267" y="202"/>
                    <a:pt x="2320" y="255"/>
                  </a:cubicBezTo>
                  <a:cubicBezTo>
                    <a:pt x="2401" y="336"/>
                    <a:pt x="2401" y="336"/>
                    <a:pt x="2401" y="336"/>
                  </a:cubicBezTo>
                  <a:cubicBezTo>
                    <a:pt x="2401" y="336"/>
                    <a:pt x="2401" y="337"/>
                    <a:pt x="2401" y="337"/>
                  </a:cubicBezTo>
                  <a:cubicBezTo>
                    <a:pt x="2411" y="346"/>
                    <a:pt x="2411" y="346"/>
                    <a:pt x="2411" y="346"/>
                  </a:cubicBezTo>
                  <a:cubicBezTo>
                    <a:pt x="2437" y="372"/>
                    <a:pt x="2472" y="386"/>
                    <a:pt x="2507" y="386"/>
                  </a:cubicBezTo>
                  <a:cubicBezTo>
                    <a:pt x="2542" y="386"/>
                    <a:pt x="2578" y="372"/>
                    <a:pt x="2604" y="346"/>
                  </a:cubicBezTo>
                  <a:cubicBezTo>
                    <a:pt x="2613" y="337"/>
                    <a:pt x="2613" y="337"/>
                    <a:pt x="2613" y="337"/>
                  </a:cubicBezTo>
                  <a:cubicBezTo>
                    <a:pt x="2613" y="337"/>
                    <a:pt x="2613" y="336"/>
                    <a:pt x="2613" y="336"/>
                  </a:cubicBezTo>
                  <a:cubicBezTo>
                    <a:pt x="2694" y="255"/>
                    <a:pt x="2694" y="255"/>
                    <a:pt x="2694" y="255"/>
                  </a:cubicBezTo>
                  <a:cubicBezTo>
                    <a:pt x="2738" y="212"/>
                    <a:pt x="2746" y="145"/>
                    <a:pt x="2718" y="93"/>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nl-NL">
                <a:solidFill>
                  <a:srgbClr val="384B96"/>
                </a:solidFill>
              </a:endParaRPr>
            </a:p>
          </p:txBody>
        </p:sp>
      </p:grpSp>
      <p:sp>
        <p:nvSpPr>
          <p:cNvPr id="2" name="Tijdelijke aanduiding voor titel 1"/>
          <p:cNvSpPr>
            <a:spLocks noGrp="1"/>
          </p:cNvSpPr>
          <p:nvPr>
            <p:ph type="title"/>
          </p:nvPr>
        </p:nvSpPr>
        <p:spPr>
          <a:xfrm>
            <a:off x="361465" y="363928"/>
            <a:ext cx="7161848" cy="857250"/>
          </a:xfrm>
          <a:prstGeom prst="rect">
            <a:avLst/>
          </a:prstGeom>
        </p:spPr>
        <p:txBody>
          <a:bodyPr vert="horz" lIns="0" tIns="0" rIns="0" bIns="0" rtlCol="0" anchor="ctr" anchorCtr="0">
            <a:normAutofit/>
          </a:bodyPr>
          <a:lstStyle/>
          <a:p>
            <a:endParaRPr lang="nl-NL" noProof="1"/>
          </a:p>
        </p:txBody>
      </p:sp>
      <p:sp>
        <p:nvSpPr>
          <p:cNvPr id="3" name="Tijdelijke aanduiding voor tekst 2 (JU-Free)"/>
          <p:cNvSpPr>
            <a:spLocks noGrp="1"/>
          </p:cNvSpPr>
          <p:nvPr>
            <p:ph type="body" idx="1"/>
          </p:nvPr>
        </p:nvSpPr>
        <p:spPr>
          <a:xfrm>
            <a:off x="361464" y="1203472"/>
            <a:ext cx="8421848" cy="3596075"/>
          </a:xfrm>
          <a:prstGeom prst="rect">
            <a:avLst/>
          </a:prstGeom>
        </p:spPr>
        <p:txBody>
          <a:bodyPr vert="horz" lIns="0" tIns="0" rIns="0" bIns="0" rtlCol="0">
            <a:noAutofit/>
          </a:bodyPr>
          <a:lstStyle/>
          <a:p>
            <a:pPr lvl="0"/>
            <a:r>
              <a:rPr lang="nl-NL" noProof="1"/>
              <a:t>JU-LEVEL1=Opsomming 1e niveau</a:t>
            </a:r>
          </a:p>
          <a:p>
            <a:pPr lvl="1"/>
            <a:r>
              <a:rPr lang="nl-NL" noProof="1"/>
              <a:t>JU-LEVEL2=Opsomming 2e niveau</a:t>
            </a:r>
          </a:p>
          <a:p>
            <a:pPr lvl="2"/>
            <a:r>
              <a:rPr lang="nl-NL" noProof="1"/>
              <a:t>JU-LEVEL3=Opsomming 3e niveau</a:t>
            </a:r>
          </a:p>
          <a:p>
            <a:pPr lvl="3"/>
            <a:r>
              <a:rPr lang="nl-NL" noProof="1"/>
              <a:t>JU-LEVEL4=Onderkop</a:t>
            </a:r>
          </a:p>
          <a:p>
            <a:pPr lvl="4"/>
            <a:r>
              <a:rPr lang="nl-NL" noProof="1"/>
              <a:t>JU-LEVEL5=Basistekst</a:t>
            </a:r>
          </a:p>
          <a:p>
            <a:pPr lvl="5"/>
            <a:r>
              <a:rPr lang="nl-NL" noProof="1"/>
              <a:t>JU-LEVEL6=Inspring 1e niveau</a:t>
            </a:r>
          </a:p>
          <a:p>
            <a:pPr lvl="6"/>
            <a:r>
              <a:rPr lang="nl-NL" noProof="1"/>
              <a:t>JU-LEVEL7=Inspring 2e niveau</a:t>
            </a:r>
          </a:p>
          <a:p>
            <a:pPr lvl="7"/>
            <a:r>
              <a:rPr lang="nl-NL" noProof="1"/>
              <a:t>JU-LEVEL8=Inspring 3e niveau</a:t>
            </a:r>
          </a:p>
          <a:p>
            <a:pPr lvl="8"/>
            <a:r>
              <a:rPr lang="nl-NL" noProof="1"/>
              <a:t>JU-LEVEL9=Negende niveau</a:t>
            </a:r>
          </a:p>
        </p:txBody>
      </p:sp>
      <p:sp>
        <p:nvSpPr>
          <p:cNvPr id="4" name="Tijdelijke aanduiding voor datum 3"/>
          <p:cNvSpPr>
            <a:spLocks noGrp="1"/>
          </p:cNvSpPr>
          <p:nvPr>
            <p:ph type="dt" sz="half" idx="2"/>
          </p:nvPr>
        </p:nvSpPr>
        <p:spPr>
          <a:xfrm>
            <a:off x="361464" y="4853451"/>
            <a:ext cx="1152000" cy="273844"/>
          </a:xfrm>
          <a:prstGeom prst="rect">
            <a:avLst/>
          </a:prstGeom>
        </p:spPr>
        <p:txBody>
          <a:bodyPr vert="horz" lIns="0" tIns="0" rIns="0" bIns="0" rtlCol="0" anchor="b" anchorCtr="0">
            <a:noAutofit/>
          </a:bodyPr>
          <a:lstStyle>
            <a:lvl1pPr algn="l">
              <a:defRPr sz="1000">
                <a:solidFill>
                  <a:schemeClr val="tx1"/>
                </a:solidFill>
                <a:latin typeface="+mn-lt"/>
              </a:defRPr>
            </a:lvl1pPr>
          </a:lstStyle>
          <a:p>
            <a:pPr defTabSz="914400"/>
            <a:fld id="{9093BB10-0A9C-46D7-A31D-CD58F0D91AEA}" type="datetime4">
              <a:rPr lang="nl-NL" noProof="1" smtClean="0">
                <a:solidFill>
                  <a:srgbClr val="384B96"/>
                </a:solidFill>
              </a:rPr>
              <a:pPr defTabSz="914400"/>
              <a:t>10 mei 2023</a:t>
            </a:fld>
            <a:endParaRPr lang="nl-NL" noProof="1">
              <a:solidFill>
                <a:srgbClr val="384B96"/>
              </a:solidFill>
            </a:endParaRPr>
          </a:p>
        </p:txBody>
      </p:sp>
      <p:sp>
        <p:nvSpPr>
          <p:cNvPr id="5" name="Tijdelijke aanduiding voor voettekst 4"/>
          <p:cNvSpPr>
            <a:spLocks noGrp="1"/>
          </p:cNvSpPr>
          <p:nvPr>
            <p:ph type="ftr" sz="quarter" idx="3"/>
          </p:nvPr>
        </p:nvSpPr>
        <p:spPr>
          <a:xfrm>
            <a:off x="2403410" y="4853451"/>
            <a:ext cx="4320000" cy="273844"/>
          </a:xfrm>
          <a:prstGeom prst="rect">
            <a:avLst/>
          </a:prstGeom>
        </p:spPr>
        <p:txBody>
          <a:bodyPr vert="horz" lIns="0" tIns="0" rIns="0" bIns="0" rtlCol="0" anchor="b" anchorCtr="0">
            <a:noAutofit/>
          </a:bodyPr>
          <a:lstStyle>
            <a:lvl1pPr algn="ctr">
              <a:defRPr sz="1000">
                <a:solidFill>
                  <a:schemeClr val="tx1"/>
                </a:solidFill>
                <a:latin typeface="+mn-lt"/>
              </a:defRPr>
            </a:lvl1pPr>
          </a:lstStyle>
          <a:p>
            <a:pPr defTabSz="914400"/>
            <a:r>
              <a:rPr lang="nl-NL" noProof="1">
                <a:solidFill>
                  <a:srgbClr val="384B96"/>
                </a:solidFill>
              </a:rPr>
              <a:t>MedMij</a:t>
            </a:r>
          </a:p>
        </p:txBody>
      </p:sp>
    </p:spTree>
    <p:extLst>
      <p:ext uri="{BB962C8B-B14F-4D97-AF65-F5344CB8AC3E}">
        <p14:creationId xmlns:p14="http://schemas.microsoft.com/office/powerpoint/2010/main" val="3563721345"/>
      </p:ext>
    </p:extLst>
  </p:cSld>
  <p:clrMap bg1="lt1" tx1="dk1" bg2="lt2" tx2="dk2" accent1="accent1" accent2="accent2" accent3="accent3" accent4="accent4" accent5="accent5" accent6="accent6" hlink="hlink" folHlink="folHlink"/>
  <p:sldLayoutIdLst>
    <p:sldLayoutId id="2147483665" r:id="rId1"/>
  </p:sldLayoutIdLst>
  <p:hf hdr="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180000" indent="-180000" algn="l" defTabSz="914400" rtl="0" eaLnBrk="1" latinLnBrk="0" hangingPunct="1">
        <a:lnSpc>
          <a:spcPct val="110000"/>
        </a:lnSpc>
        <a:spcBef>
          <a:spcPts val="0"/>
        </a:spcBef>
        <a:buClr>
          <a:schemeClr val="accent1"/>
        </a:buClr>
        <a:buSzPct val="120000"/>
        <a:buFont typeface="Arial" pitchFamily="34" charset="0"/>
        <a:buChar char="•"/>
        <a:defRPr sz="2400" b="0" kern="1200" baseline="0">
          <a:solidFill>
            <a:schemeClr val="tx1"/>
          </a:solidFill>
          <a:latin typeface="+mn-lt"/>
          <a:ea typeface="+mn-ea"/>
          <a:cs typeface="+mn-cs"/>
        </a:defRPr>
      </a:lvl1pPr>
      <a:lvl2pPr marL="360000" indent="-180000" algn="l" defTabSz="914400" rtl="0" eaLnBrk="1" latinLnBrk="0" hangingPunct="1">
        <a:lnSpc>
          <a:spcPct val="110000"/>
        </a:lnSpc>
        <a:spcBef>
          <a:spcPts val="0"/>
        </a:spcBef>
        <a:buClr>
          <a:schemeClr val="accent1"/>
        </a:buClr>
        <a:buSzPct val="120000"/>
        <a:buFont typeface="Arial" pitchFamily="34" charset="0"/>
        <a:buChar char="•"/>
        <a:defRPr sz="2000" kern="1200">
          <a:solidFill>
            <a:schemeClr val="tx1"/>
          </a:solidFill>
          <a:latin typeface="+mn-lt"/>
          <a:ea typeface="+mn-ea"/>
          <a:cs typeface="+mn-cs"/>
        </a:defRPr>
      </a:lvl2pPr>
      <a:lvl3pPr marL="540000" indent="-180000" algn="l" defTabSz="914400" rtl="0" eaLnBrk="1" latinLnBrk="0" hangingPunct="1">
        <a:lnSpc>
          <a:spcPct val="110000"/>
        </a:lnSpc>
        <a:spcBef>
          <a:spcPts val="0"/>
        </a:spcBef>
        <a:buSzPct val="120000"/>
        <a:buFont typeface="Arial" pitchFamily="34" charset="0"/>
        <a:buChar char="•"/>
        <a:defRPr sz="18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3600"/>
        </a:spcAft>
        <a:buFont typeface="Arial" pitchFamily="34" charset="0"/>
        <a:buNone/>
        <a:defRPr sz="2800" b="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itchFamily="34" charset="0"/>
        <a:buNone/>
        <a:defRPr sz="2400" kern="1200">
          <a:solidFill>
            <a:schemeClr val="tx1"/>
          </a:solidFill>
          <a:latin typeface="+mn-lt"/>
          <a:ea typeface="+mn-ea"/>
          <a:cs typeface="+mn-cs"/>
        </a:defRPr>
      </a:lvl5pPr>
      <a:lvl6pPr marL="180000" indent="0" algn="l" defTabSz="914400" rtl="0" eaLnBrk="1" latinLnBrk="0" hangingPunct="1">
        <a:lnSpc>
          <a:spcPct val="110000"/>
        </a:lnSpc>
        <a:spcBef>
          <a:spcPts val="0"/>
        </a:spcBef>
        <a:buFont typeface="Arial" pitchFamily="34" charset="0"/>
        <a:buNone/>
        <a:defRPr sz="2400" kern="1200">
          <a:solidFill>
            <a:schemeClr val="tx1"/>
          </a:solidFill>
          <a:latin typeface="+mn-lt"/>
          <a:ea typeface="+mn-ea"/>
          <a:cs typeface="+mn-cs"/>
        </a:defRPr>
      </a:lvl6pPr>
      <a:lvl7pPr marL="360000" indent="0" algn="l" defTabSz="914400" rtl="0" eaLnBrk="1" latinLnBrk="0" hangingPunct="1">
        <a:lnSpc>
          <a:spcPct val="110000"/>
        </a:lnSpc>
        <a:spcBef>
          <a:spcPts val="0"/>
        </a:spcBef>
        <a:buFont typeface="Arial" pitchFamily="34" charset="0"/>
        <a:buNone/>
        <a:defRPr sz="2000" kern="1200">
          <a:solidFill>
            <a:schemeClr val="tx1"/>
          </a:solidFill>
          <a:latin typeface="+mn-lt"/>
          <a:ea typeface="+mn-ea"/>
          <a:cs typeface="+mn-cs"/>
        </a:defRPr>
      </a:lvl7pPr>
      <a:lvl8pPr marL="540000" indent="0" algn="l" defTabSz="914400" rtl="0" eaLnBrk="1" latinLnBrk="0" hangingPunct="1">
        <a:lnSpc>
          <a:spcPct val="110000"/>
        </a:lnSpc>
        <a:spcBef>
          <a:spcPts val="0"/>
        </a:spcBef>
        <a:buFont typeface="Arial" pitchFamily="34" charset="0"/>
        <a:buNone/>
        <a:defRPr sz="18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mailto:secmgt@medmij.nl"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hyperlink" Target="mailto:ketenregie@medmij.n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53F48032-5EB3-D340-B41F-8DFD74AE2746}"/>
              </a:ext>
            </a:extLst>
          </p:cNvPr>
          <p:cNvPicPr>
            <a:picLocks noGrp="1" noChangeAspect="1"/>
          </p:cNvPicPr>
          <p:nvPr>
            <p:ph idx="1"/>
          </p:nvPr>
        </p:nvPicPr>
        <p:blipFill rotWithShape="1">
          <a:blip r:embed="rId3">
            <a:grayscl/>
            <a:alphaModFix amt="35000"/>
            <a:extLst>
              <a:ext uri="{28A0092B-C50C-407E-A947-70E740481C1C}">
                <a14:useLocalDpi xmlns:a14="http://schemas.microsoft.com/office/drawing/2010/main"/>
              </a:ext>
            </a:extLst>
          </a:blip>
          <a:srcRect b="3531"/>
          <a:stretch/>
        </p:blipFill>
        <p:spPr>
          <a:xfrm>
            <a:off x="0" y="1"/>
            <a:ext cx="9144000" cy="5143500"/>
          </a:xfrm>
        </p:spPr>
      </p:pic>
      <p:sp>
        <p:nvSpPr>
          <p:cNvPr id="2" name="Tekstvak 1">
            <a:extLst>
              <a:ext uri="{FF2B5EF4-FFF2-40B4-BE49-F238E27FC236}">
                <a16:creationId xmlns:a16="http://schemas.microsoft.com/office/drawing/2014/main" id="{D35A7694-F9DE-FFF0-4E57-227EC66B2B00}"/>
              </a:ext>
            </a:extLst>
          </p:cNvPr>
          <p:cNvSpPr txBox="1"/>
          <p:nvPr/>
        </p:nvSpPr>
        <p:spPr>
          <a:xfrm>
            <a:off x="1115122" y="1182029"/>
            <a:ext cx="7281746" cy="1815882"/>
          </a:xfrm>
          <a:prstGeom prst="rect">
            <a:avLst/>
          </a:prstGeom>
          <a:solidFill>
            <a:schemeClr val="tx2">
              <a:lumMod val="20000"/>
              <a:lumOff val="80000"/>
            </a:schemeClr>
          </a:solidFill>
          <a:ln>
            <a:solidFill>
              <a:schemeClr val="tx1"/>
            </a:solidFill>
          </a:ln>
        </p:spPr>
        <p:txBody>
          <a:bodyPr wrap="square" rtlCol="0">
            <a:spAutoFit/>
          </a:bodyPr>
          <a:lstStyle/>
          <a:p>
            <a:r>
              <a:rPr lang="nl-NL" sz="2800" b="1" dirty="0"/>
              <a:t>Nieuwe stijl: </a:t>
            </a:r>
          </a:p>
          <a:p>
            <a:r>
              <a:rPr lang="nl-NL" sz="2800" b="1" dirty="0"/>
              <a:t>Deel 1/2: informatiebeveiliging trainingsmateriaal </a:t>
            </a:r>
            <a:r>
              <a:rPr lang="nl-NL" sz="2800" b="1" dirty="0" err="1"/>
              <a:t>tbv</a:t>
            </a:r>
            <a:r>
              <a:rPr lang="nl-NL" sz="2800" b="1" dirty="0"/>
              <a:t> MedMij norm A.7.2.2.</a:t>
            </a:r>
          </a:p>
          <a:p>
            <a:endParaRPr lang="nl-NL" sz="2800" b="1" dirty="0"/>
          </a:p>
        </p:txBody>
      </p:sp>
    </p:spTree>
    <p:extLst>
      <p:ext uri="{BB962C8B-B14F-4D97-AF65-F5344CB8AC3E}">
        <p14:creationId xmlns:p14="http://schemas.microsoft.com/office/powerpoint/2010/main" val="358522250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3">
            <a:extLst>
              <a:ext uri="{FF2B5EF4-FFF2-40B4-BE49-F238E27FC236}">
                <a16:creationId xmlns:a16="http://schemas.microsoft.com/office/drawing/2014/main" id="{F8CD81B1-FEDE-4183-ABC4-5C669648A3F6}"/>
              </a:ext>
            </a:extLst>
          </p:cNvPr>
          <p:cNvSpPr txBox="1">
            <a:spLocks/>
          </p:cNvSpPr>
          <p:nvPr/>
        </p:nvSpPr>
        <p:spPr>
          <a:xfrm>
            <a:off x="439512" y="227477"/>
            <a:ext cx="4507458" cy="548747"/>
          </a:xfrm>
          <a:prstGeom prst="rect">
            <a:avLst/>
          </a:prstGeom>
        </p:spPr>
        <p:txBody>
          <a:bodyPr/>
          <a:lstStyle>
            <a:lvl1pPr algn="l" defTabSz="457200" rtl="0" eaLnBrk="1" latinLnBrk="0" hangingPunct="1">
              <a:spcBef>
                <a:spcPct val="0"/>
              </a:spcBef>
              <a:buNone/>
              <a:defRPr sz="3600" b="1" i="0" kern="1200" baseline="0">
                <a:solidFill>
                  <a:srgbClr val="384B96"/>
                </a:solidFill>
                <a:latin typeface="+mn-lt"/>
                <a:ea typeface="+mj-ea"/>
                <a:cs typeface="+mj-cs"/>
              </a:defRPr>
            </a:lvl1pPr>
          </a:lstStyle>
          <a:p>
            <a:r>
              <a:rPr lang="nl-NL" sz="2400" b="0" dirty="0"/>
              <a:t>Governance</a:t>
            </a:r>
          </a:p>
          <a:p>
            <a:endParaRPr lang="nl-NL" sz="2400" b="0" dirty="0"/>
          </a:p>
          <a:p>
            <a:r>
              <a:rPr lang="nl-NL" sz="3200" b="0" dirty="0"/>
              <a:t> </a:t>
            </a:r>
          </a:p>
        </p:txBody>
      </p:sp>
      <p:sp>
        <p:nvSpPr>
          <p:cNvPr id="2" name="Rechthoek 1">
            <a:extLst>
              <a:ext uri="{FF2B5EF4-FFF2-40B4-BE49-F238E27FC236}">
                <a16:creationId xmlns:a16="http://schemas.microsoft.com/office/drawing/2014/main" id="{A09CA6AC-07A0-F44B-AED7-1B81CC102A0E}"/>
              </a:ext>
            </a:extLst>
          </p:cNvPr>
          <p:cNvSpPr/>
          <p:nvPr/>
        </p:nvSpPr>
        <p:spPr>
          <a:xfrm>
            <a:off x="4453217" y="2387084"/>
            <a:ext cx="343364" cy="369332"/>
          </a:xfrm>
          <a:prstGeom prst="rect">
            <a:avLst/>
          </a:prstGeom>
        </p:spPr>
        <p:txBody>
          <a:bodyPr wrap="none">
            <a:spAutoFit/>
          </a:bodyPr>
          <a:lstStyle/>
          <a:p>
            <a:r>
              <a:rPr lang="nl-NL" dirty="0">
                <a:solidFill>
                  <a:srgbClr val="000000"/>
                </a:solidFill>
                <a:latin typeface="-webkit-standard"/>
              </a:rPr>
              <a:t> </a:t>
            </a:r>
            <a:r>
              <a:rPr lang="nl-NL" dirty="0"/>
              <a:t>  </a:t>
            </a:r>
          </a:p>
        </p:txBody>
      </p:sp>
      <p:pic>
        <p:nvPicPr>
          <p:cNvPr id="3" name="Afbeelding 2">
            <a:extLst>
              <a:ext uri="{FF2B5EF4-FFF2-40B4-BE49-F238E27FC236}">
                <a16:creationId xmlns:a16="http://schemas.microsoft.com/office/drawing/2014/main" id="{D14F2066-28A7-94A6-BE13-9CE27585C6AF}"/>
              </a:ext>
            </a:extLst>
          </p:cNvPr>
          <p:cNvPicPr>
            <a:picLocks noChangeAspect="1"/>
          </p:cNvPicPr>
          <p:nvPr/>
        </p:nvPicPr>
        <p:blipFill>
          <a:blip r:embed="rId3"/>
          <a:stretch>
            <a:fillRect/>
          </a:stretch>
        </p:blipFill>
        <p:spPr>
          <a:xfrm>
            <a:off x="4796581" y="1053924"/>
            <a:ext cx="4246095" cy="3404983"/>
          </a:xfrm>
          <a:prstGeom prst="rect">
            <a:avLst/>
          </a:prstGeom>
        </p:spPr>
      </p:pic>
      <p:sp>
        <p:nvSpPr>
          <p:cNvPr id="5" name="Rechthoek 4">
            <a:extLst>
              <a:ext uri="{FF2B5EF4-FFF2-40B4-BE49-F238E27FC236}">
                <a16:creationId xmlns:a16="http://schemas.microsoft.com/office/drawing/2014/main" id="{DF924B20-D1DD-657B-3F87-F97941149AA3}"/>
              </a:ext>
            </a:extLst>
          </p:cNvPr>
          <p:cNvSpPr/>
          <p:nvPr/>
        </p:nvSpPr>
        <p:spPr>
          <a:xfrm>
            <a:off x="6219405" y="3285513"/>
            <a:ext cx="1376738" cy="934948"/>
          </a:xfrm>
          <a:prstGeom prst="rect">
            <a:avLst/>
          </a:prstGeom>
          <a:noFill/>
          <a:ln w="28575">
            <a:solidFill>
              <a:srgbClr val="F4983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D9FE5B0E-D458-0FBC-69D1-AFA167D672AC}"/>
              </a:ext>
            </a:extLst>
          </p:cNvPr>
          <p:cNvSpPr txBox="1"/>
          <p:nvPr/>
        </p:nvSpPr>
        <p:spPr>
          <a:xfrm>
            <a:off x="439512" y="939445"/>
            <a:ext cx="4572000" cy="1200329"/>
          </a:xfrm>
          <a:prstGeom prst="rect">
            <a:avLst/>
          </a:prstGeom>
          <a:noFill/>
        </p:spPr>
        <p:txBody>
          <a:bodyPr wrap="square">
            <a:spAutoFit/>
          </a:bodyPr>
          <a:lstStyle/>
          <a:p>
            <a:pPr marL="285750" indent="-285750">
              <a:buFont typeface="Arial" panose="020B0604020202020204" pitchFamily="34" charset="0"/>
              <a:buChar char="•"/>
            </a:pPr>
            <a:r>
              <a:rPr lang="nl-NL" sz="1800" b="0" dirty="0"/>
              <a:t>Verdeling tussen Strategisch en Operationeel niveau. </a:t>
            </a:r>
          </a:p>
          <a:p>
            <a:pPr marL="285750" indent="-285750">
              <a:buFont typeface="Arial" panose="020B0604020202020204" pitchFamily="34" charset="0"/>
              <a:buChar char="•"/>
            </a:pPr>
            <a:r>
              <a:rPr lang="nl-NL" sz="1800" b="0" dirty="0"/>
              <a:t>VZVZ Servicecentrum is de Beheerorganisatie voor MedMij. </a:t>
            </a:r>
          </a:p>
        </p:txBody>
      </p:sp>
    </p:spTree>
    <p:extLst>
      <p:ext uri="{BB962C8B-B14F-4D97-AF65-F5344CB8AC3E}">
        <p14:creationId xmlns:p14="http://schemas.microsoft.com/office/powerpoint/2010/main" val="152022200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DF7D316-42FB-114C-A1DC-A39EC439167C}"/>
              </a:ext>
            </a:extLst>
          </p:cNvPr>
          <p:cNvSpPr>
            <a:spLocks noGrp="1"/>
          </p:cNvSpPr>
          <p:nvPr>
            <p:ph type="title"/>
          </p:nvPr>
        </p:nvSpPr>
        <p:spPr/>
        <p:txBody>
          <a:bodyPr/>
          <a:lstStyle/>
          <a:p>
            <a:r>
              <a:rPr lang="nl-NL" dirty="0"/>
              <a:t>Deelnemen aan het afsprakenstelsel</a:t>
            </a:r>
          </a:p>
        </p:txBody>
      </p:sp>
      <p:sp>
        <p:nvSpPr>
          <p:cNvPr id="5" name="Tijdelijke aanduiding voor inhoud 4">
            <a:extLst>
              <a:ext uri="{FF2B5EF4-FFF2-40B4-BE49-F238E27FC236}">
                <a16:creationId xmlns:a16="http://schemas.microsoft.com/office/drawing/2014/main" id="{960D42B9-9A19-A342-9129-077898EC35E9}"/>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99409904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257236-8003-5041-A068-F43CD3C4A75B}"/>
              </a:ext>
            </a:extLst>
          </p:cNvPr>
          <p:cNvSpPr>
            <a:spLocks noGrp="1"/>
          </p:cNvSpPr>
          <p:nvPr>
            <p:ph type="title"/>
          </p:nvPr>
        </p:nvSpPr>
        <p:spPr>
          <a:xfrm>
            <a:off x="1098176" y="340457"/>
            <a:ext cx="6073589" cy="567366"/>
          </a:xfrm>
        </p:spPr>
        <p:txBody>
          <a:bodyPr/>
          <a:lstStyle/>
          <a:p>
            <a:r>
              <a:rPr lang="nl-NL" dirty="0"/>
              <a:t>Het MedMij-speelveld</a:t>
            </a:r>
          </a:p>
        </p:txBody>
      </p:sp>
      <p:sp>
        <p:nvSpPr>
          <p:cNvPr id="3" name="Tijdelijke aanduiding voor inhoud 2">
            <a:extLst>
              <a:ext uri="{FF2B5EF4-FFF2-40B4-BE49-F238E27FC236}">
                <a16:creationId xmlns:a16="http://schemas.microsoft.com/office/drawing/2014/main" id="{80B5F4E9-383B-1F49-99CB-B08928E282A3}"/>
              </a:ext>
            </a:extLst>
          </p:cNvPr>
          <p:cNvSpPr>
            <a:spLocks noGrp="1"/>
          </p:cNvSpPr>
          <p:nvPr>
            <p:ph idx="1"/>
          </p:nvPr>
        </p:nvSpPr>
        <p:spPr>
          <a:xfrm>
            <a:off x="973186" y="907823"/>
            <a:ext cx="7588624" cy="4025990"/>
          </a:xfrm>
        </p:spPr>
        <p:txBody>
          <a:bodyPr/>
          <a:lstStyle/>
          <a:p>
            <a:r>
              <a:rPr lang="nl-NL" dirty="0"/>
              <a:t>Privacy by design. </a:t>
            </a:r>
          </a:p>
          <a:p>
            <a:pPr lvl="1"/>
            <a:r>
              <a:rPr lang="nl-NL" dirty="0"/>
              <a:t>Technisch (regels voor encryptie)</a:t>
            </a:r>
          </a:p>
          <a:p>
            <a:pPr lvl="1"/>
            <a:r>
              <a:rPr lang="nl-NL" dirty="0"/>
              <a:t>Organisatorisch (input privacy experts, uitvoeren DPIA)</a:t>
            </a:r>
          </a:p>
          <a:p>
            <a:pPr lvl="1"/>
            <a:r>
              <a:rPr lang="nl-NL" dirty="0"/>
              <a:t>Regels voor opslaan, bewaren en verwijderen van gegevens </a:t>
            </a:r>
          </a:p>
          <a:p>
            <a:r>
              <a:rPr lang="nl-NL" dirty="0"/>
              <a:t>Dienstverleners zijn deelnemers van het afsprakenstelsel</a:t>
            </a:r>
          </a:p>
          <a:p>
            <a:r>
              <a:rPr lang="nl-NL" dirty="0"/>
              <a:t>Persoon en zorgaanbieder kiezen hun eigen dienstverlener</a:t>
            </a:r>
          </a:p>
          <a:p>
            <a:r>
              <a:rPr lang="nl-NL" dirty="0"/>
              <a:t>Dienstverleners zijn aanspreekbaar door gebruiker, ook bij uitbesteding taken aan derden</a:t>
            </a:r>
          </a:p>
          <a:p>
            <a:r>
              <a:rPr lang="nl-NL" dirty="0"/>
              <a:t>Deelnemers zijn verplicht om met elkaar te interacteren wanneer de gebruiker hierom vraagt</a:t>
            </a:r>
          </a:p>
          <a:p>
            <a:r>
              <a:rPr lang="nl-NL" dirty="0"/>
              <a:t>Het afsprakenstelsel is een groeimodel en </a:t>
            </a:r>
            <a:r>
              <a:rPr lang="nl-NL" dirty="0" err="1"/>
              <a:t>MedMij</a:t>
            </a:r>
            <a:r>
              <a:rPr lang="nl-NL" dirty="0"/>
              <a:t> spreekt alleen af wat nodig is. </a:t>
            </a:r>
            <a:r>
              <a:rPr lang="nl-NL" b="1" dirty="0"/>
              <a:t>Het is geen volledige implementatiehandleiding!</a:t>
            </a:r>
          </a:p>
          <a:p>
            <a:r>
              <a:rPr lang="nl-NL" dirty="0"/>
              <a:t>MedMij beheerorganisatie faciliteert en handhaaft</a:t>
            </a:r>
          </a:p>
          <a:p>
            <a:endParaRPr lang="nl-NL" dirty="0"/>
          </a:p>
        </p:txBody>
      </p:sp>
    </p:spTree>
    <p:extLst>
      <p:ext uri="{BB962C8B-B14F-4D97-AF65-F5344CB8AC3E}">
        <p14:creationId xmlns:p14="http://schemas.microsoft.com/office/powerpoint/2010/main" val="111230845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Afbeelding 26"/>
          <p:cNvPicPr>
            <a:picLocks noChangeAspect="1"/>
          </p:cNvPicPr>
          <p:nvPr/>
        </p:nvPicPr>
        <p:blipFill>
          <a:blip r:embed="rId3"/>
          <a:stretch>
            <a:fillRect/>
          </a:stretch>
        </p:blipFill>
        <p:spPr>
          <a:xfrm>
            <a:off x="767128" y="4762"/>
            <a:ext cx="5429250" cy="5133975"/>
          </a:xfrm>
          <a:prstGeom prst="rect">
            <a:avLst/>
          </a:prstGeom>
        </p:spPr>
      </p:pic>
      <p:sp>
        <p:nvSpPr>
          <p:cNvPr id="25" name="Rechthoek 24"/>
          <p:cNvSpPr/>
          <p:nvPr/>
        </p:nvSpPr>
        <p:spPr>
          <a:xfrm>
            <a:off x="722226" y="15074"/>
            <a:ext cx="5085636" cy="5105595"/>
          </a:xfrm>
          <a:prstGeom prst="rect">
            <a:avLst/>
          </a:prstGeom>
          <a:solidFill>
            <a:schemeClr val="bg1">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395288" y="387316"/>
            <a:ext cx="6073589" cy="937021"/>
          </a:xfrm>
        </p:spPr>
        <p:txBody>
          <a:bodyPr/>
          <a:lstStyle/>
          <a:p>
            <a:r>
              <a:rPr lang="nl-NL" sz="2800" b="0" dirty="0"/>
              <a:t>Het afsprakenstelsel vormt een consistent geheel aan afspraken</a:t>
            </a:r>
          </a:p>
        </p:txBody>
      </p:sp>
      <p:sp>
        <p:nvSpPr>
          <p:cNvPr id="3" name="Tijdelijke aanduiding voor dianummer 2"/>
          <p:cNvSpPr>
            <a:spLocks noGrp="1"/>
          </p:cNvSpPr>
          <p:nvPr>
            <p:ph type="sldNum" sz="quarter" idx="4294967295"/>
          </p:nvPr>
        </p:nvSpPr>
        <p:spPr>
          <a:xfrm>
            <a:off x="8299824" y="4767263"/>
            <a:ext cx="386976" cy="273844"/>
          </a:xfrm>
          <a:prstGeom prst="rect">
            <a:avLst/>
          </a:prstGeom>
        </p:spPr>
        <p:txBody>
          <a:bodyPr/>
          <a:lstStyle/>
          <a:p>
            <a:fld id="{276B3693-1E4B-8B40-B14A-DB257D48E24A}" type="slidenum">
              <a:rPr lang="nl-NL" smtClean="0"/>
              <a:pPr/>
              <a:t>13</a:t>
            </a:fld>
            <a:endParaRPr lang="nl-NL" dirty="0"/>
          </a:p>
        </p:txBody>
      </p:sp>
      <p:sp>
        <p:nvSpPr>
          <p:cNvPr id="4" name="Rechthoek 3"/>
          <p:cNvSpPr/>
          <p:nvPr/>
        </p:nvSpPr>
        <p:spPr>
          <a:xfrm>
            <a:off x="2565215" y="2146181"/>
            <a:ext cx="4754196" cy="576000"/>
          </a:xfrm>
          <a:prstGeom prst="rect">
            <a:avLst/>
          </a:prstGeom>
          <a:solidFill>
            <a:srgbClr val="384B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b="1" dirty="0"/>
              <a:t>Grondslagen en overall architectuur</a:t>
            </a:r>
          </a:p>
        </p:txBody>
      </p:sp>
      <p:sp>
        <p:nvSpPr>
          <p:cNvPr id="6" name="Rechthoek 5"/>
          <p:cNvSpPr/>
          <p:nvPr/>
        </p:nvSpPr>
        <p:spPr>
          <a:xfrm>
            <a:off x="2565215" y="2883090"/>
            <a:ext cx="4754196" cy="576000"/>
          </a:xfrm>
          <a:prstGeom prst="rect">
            <a:avLst/>
          </a:prstGeom>
          <a:solidFill>
            <a:srgbClr val="384B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b="1" dirty="0"/>
              <a:t>Deelnemers-overeenkomsten</a:t>
            </a:r>
          </a:p>
        </p:txBody>
      </p:sp>
      <p:sp>
        <p:nvSpPr>
          <p:cNvPr id="7" name="Rechthoek 6"/>
          <p:cNvSpPr/>
          <p:nvPr/>
        </p:nvSpPr>
        <p:spPr>
          <a:xfrm>
            <a:off x="4255479" y="3619999"/>
            <a:ext cx="3063932" cy="576000"/>
          </a:xfrm>
          <a:prstGeom prst="rect">
            <a:avLst/>
          </a:prstGeom>
          <a:solidFill>
            <a:srgbClr val="384B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b="1" dirty="0"/>
              <a:t>Functionele specificaties</a:t>
            </a:r>
          </a:p>
        </p:txBody>
      </p:sp>
      <p:sp>
        <p:nvSpPr>
          <p:cNvPr id="8" name="Rechthoek 7"/>
          <p:cNvSpPr/>
          <p:nvPr/>
        </p:nvSpPr>
        <p:spPr>
          <a:xfrm>
            <a:off x="4252114" y="4356907"/>
            <a:ext cx="1422000" cy="576000"/>
          </a:xfrm>
          <a:prstGeom prst="rect">
            <a:avLst/>
          </a:prstGeom>
          <a:solidFill>
            <a:srgbClr val="384B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b="1" dirty="0"/>
              <a:t>Technische specificaties</a:t>
            </a:r>
          </a:p>
        </p:txBody>
      </p:sp>
      <p:sp>
        <p:nvSpPr>
          <p:cNvPr id="36" name="Rechthoek 35"/>
          <p:cNvSpPr/>
          <p:nvPr/>
        </p:nvSpPr>
        <p:spPr>
          <a:xfrm>
            <a:off x="408282" y="2892050"/>
            <a:ext cx="1800000" cy="576000"/>
          </a:xfrm>
          <a:prstGeom prst="rect">
            <a:avLst/>
          </a:prstGeom>
          <a:solidFill>
            <a:srgbClr val="384B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b="1" dirty="0"/>
              <a:t>Implementatie-ondersteuning</a:t>
            </a:r>
          </a:p>
        </p:txBody>
      </p:sp>
      <p:sp>
        <p:nvSpPr>
          <p:cNvPr id="9" name="Rechthoek 8"/>
          <p:cNvSpPr/>
          <p:nvPr/>
        </p:nvSpPr>
        <p:spPr>
          <a:xfrm>
            <a:off x="422313" y="2146181"/>
            <a:ext cx="1800000" cy="576000"/>
          </a:xfrm>
          <a:prstGeom prst="rect">
            <a:avLst/>
          </a:prstGeom>
          <a:solidFill>
            <a:srgbClr val="384B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b="1" dirty="0" err="1"/>
              <a:t>Governance</a:t>
            </a:r>
            <a:endParaRPr lang="nl-NL" sz="1600" b="1" dirty="0"/>
          </a:p>
        </p:txBody>
      </p:sp>
      <p:sp>
        <p:nvSpPr>
          <p:cNvPr id="10" name="Rechthoek 9"/>
          <p:cNvSpPr/>
          <p:nvPr/>
        </p:nvSpPr>
        <p:spPr>
          <a:xfrm>
            <a:off x="5897411" y="4361952"/>
            <a:ext cx="1422000" cy="576000"/>
          </a:xfrm>
          <a:prstGeom prst="rect">
            <a:avLst/>
          </a:prstGeom>
          <a:solidFill>
            <a:srgbClr val="384B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b="1" dirty="0"/>
              <a:t>Informatie-standaarden</a:t>
            </a:r>
          </a:p>
        </p:txBody>
      </p:sp>
      <p:sp>
        <p:nvSpPr>
          <p:cNvPr id="11" name="Rechthoek 10"/>
          <p:cNvSpPr/>
          <p:nvPr/>
        </p:nvSpPr>
        <p:spPr>
          <a:xfrm>
            <a:off x="403994" y="3623768"/>
            <a:ext cx="1800000" cy="576000"/>
          </a:xfrm>
          <a:prstGeom prst="rect">
            <a:avLst/>
          </a:prstGeom>
          <a:solidFill>
            <a:srgbClr val="384B96">
              <a:alpha val="6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b="1" dirty="0"/>
              <a:t>Operationele processen</a:t>
            </a:r>
          </a:p>
        </p:txBody>
      </p:sp>
      <p:sp>
        <p:nvSpPr>
          <p:cNvPr id="13" name="Rechthoek 12"/>
          <p:cNvSpPr/>
          <p:nvPr/>
        </p:nvSpPr>
        <p:spPr>
          <a:xfrm>
            <a:off x="2565215" y="3619999"/>
            <a:ext cx="1474786" cy="576000"/>
          </a:xfrm>
          <a:prstGeom prst="rect">
            <a:avLst/>
          </a:prstGeom>
          <a:solidFill>
            <a:srgbClr val="384B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b="1" dirty="0"/>
              <a:t>Normenkader beveiliging</a:t>
            </a:r>
          </a:p>
        </p:txBody>
      </p:sp>
      <p:sp>
        <p:nvSpPr>
          <p:cNvPr id="14" name="Rechthoek 13"/>
          <p:cNvSpPr/>
          <p:nvPr/>
        </p:nvSpPr>
        <p:spPr>
          <a:xfrm>
            <a:off x="422313" y="4356907"/>
            <a:ext cx="1800000" cy="576000"/>
          </a:xfrm>
          <a:prstGeom prst="rect">
            <a:avLst/>
          </a:prstGeom>
          <a:solidFill>
            <a:srgbClr val="384B96">
              <a:alpha val="6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b="1" dirty="0"/>
              <a:t>Communicatie-handboek</a:t>
            </a:r>
          </a:p>
        </p:txBody>
      </p:sp>
      <p:sp>
        <p:nvSpPr>
          <p:cNvPr id="17" name="Rechthoek 16"/>
          <p:cNvSpPr/>
          <p:nvPr/>
        </p:nvSpPr>
        <p:spPr>
          <a:xfrm>
            <a:off x="2565214" y="1409272"/>
            <a:ext cx="4754197" cy="576000"/>
          </a:xfrm>
          <a:prstGeom prst="rect">
            <a:avLst/>
          </a:prstGeom>
          <a:solidFill>
            <a:srgbClr val="384B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b="1" dirty="0"/>
              <a:t>Juridisch kader</a:t>
            </a:r>
          </a:p>
        </p:txBody>
      </p:sp>
      <p:pic>
        <p:nvPicPr>
          <p:cNvPr id="20" name="Afbeelding 19"/>
          <p:cNvPicPr>
            <a:picLocks noChangeAspect="1"/>
          </p:cNvPicPr>
          <p:nvPr/>
        </p:nvPicPr>
        <p:blipFill rotWithShape="1">
          <a:blip r:embed="rId4"/>
          <a:srcRect l="17078" t="26564" r="13994" b="14465"/>
          <a:stretch/>
        </p:blipFill>
        <p:spPr>
          <a:xfrm>
            <a:off x="7600763" y="984738"/>
            <a:ext cx="1502092" cy="1197156"/>
          </a:xfrm>
          <a:prstGeom prst="rect">
            <a:avLst/>
          </a:prstGeom>
        </p:spPr>
      </p:pic>
    </p:spTree>
    <p:extLst>
      <p:ext uri="{BB962C8B-B14F-4D97-AF65-F5344CB8AC3E}">
        <p14:creationId xmlns:p14="http://schemas.microsoft.com/office/powerpoint/2010/main" val="172640374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2ACE15-0E36-1643-8B4A-8AA32BFA7095}"/>
              </a:ext>
            </a:extLst>
          </p:cNvPr>
          <p:cNvSpPr>
            <a:spLocks noGrp="1"/>
          </p:cNvSpPr>
          <p:nvPr>
            <p:ph type="title"/>
          </p:nvPr>
        </p:nvSpPr>
        <p:spPr/>
        <p:txBody>
          <a:bodyPr/>
          <a:lstStyle/>
          <a:p>
            <a:r>
              <a:rPr lang="nl-NL" dirty="0"/>
              <a:t>Uitwisseling gevoelige persoonsgegevens</a:t>
            </a:r>
          </a:p>
        </p:txBody>
      </p:sp>
      <p:sp>
        <p:nvSpPr>
          <p:cNvPr id="3" name="Tijdelijke aanduiding voor inhoud 2">
            <a:extLst>
              <a:ext uri="{FF2B5EF4-FFF2-40B4-BE49-F238E27FC236}">
                <a16:creationId xmlns:a16="http://schemas.microsoft.com/office/drawing/2014/main" id="{BDB907C0-9A13-E04F-A041-4A521EAA5A8A}"/>
              </a:ext>
            </a:extLst>
          </p:cNvPr>
          <p:cNvSpPr>
            <a:spLocks noGrp="1"/>
          </p:cNvSpPr>
          <p:nvPr>
            <p:ph idx="1"/>
          </p:nvPr>
        </p:nvSpPr>
        <p:spPr/>
        <p:txBody>
          <a:bodyPr/>
          <a:lstStyle/>
          <a:p>
            <a:r>
              <a:rPr lang="nl-NL" dirty="0"/>
              <a:t>De deelnemers zijn verantwoordelijk voor betrouwbare verwerking en opslag van deze persoonsgegevens</a:t>
            </a:r>
          </a:p>
          <a:p>
            <a:pPr lvl="1"/>
            <a:r>
              <a:rPr lang="nl-NL" dirty="0"/>
              <a:t>Inzet derde partijen volledig onder verantwoordelijkheid deelnemer</a:t>
            </a:r>
          </a:p>
          <a:p>
            <a:r>
              <a:rPr lang="nl-NL" dirty="0"/>
              <a:t>De persoon regisseert zijn gezondheidsinformatie als uitgever</a:t>
            </a:r>
          </a:p>
          <a:p>
            <a:pPr lvl="1"/>
            <a:r>
              <a:rPr lang="nl-NL" dirty="0"/>
              <a:t>Persoon is geen douanier in het verkeer tussen zorgaanbieders</a:t>
            </a:r>
          </a:p>
          <a:p>
            <a:pPr lvl="1"/>
            <a:r>
              <a:rPr lang="nl-NL" dirty="0"/>
              <a:t>Persoon stelt eigen gezondheidspublicaties samen en geeft deze uit</a:t>
            </a:r>
          </a:p>
          <a:p>
            <a:pPr lvl="1"/>
            <a:r>
              <a:rPr lang="nl-NL" dirty="0"/>
              <a:t>Persoon verzamelt informatie bij bronnen en deelt informatie met lezers</a:t>
            </a:r>
          </a:p>
          <a:p>
            <a:r>
              <a:rPr lang="nl-NL" dirty="0"/>
              <a:t>Uitwisseling is keuze voor zowel persoon als zorgaanbieder</a:t>
            </a:r>
          </a:p>
          <a:p>
            <a:pPr lvl="1"/>
            <a:r>
              <a:rPr lang="nl-NL" dirty="0"/>
              <a:t>Persoon voert de regie</a:t>
            </a:r>
          </a:p>
          <a:p>
            <a:pPr lvl="1"/>
            <a:r>
              <a:rPr lang="nl-NL" dirty="0"/>
              <a:t>UC(I) Verzamelen: wet verplicht zorgaanbieder gegevens beschikbaar te stellen</a:t>
            </a:r>
          </a:p>
          <a:p>
            <a:pPr lvl="1"/>
            <a:r>
              <a:rPr lang="nl-NL" dirty="0"/>
              <a:t>UC(I) Delen: ontvankelijkheidstoets geeft zorgaanbieder keuze</a:t>
            </a:r>
          </a:p>
          <a:p>
            <a:endParaRPr lang="nl-NL" dirty="0"/>
          </a:p>
        </p:txBody>
      </p:sp>
    </p:spTree>
    <p:extLst>
      <p:ext uri="{BB962C8B-B14F-4D97-AF65-F5344CB8AC3E}">
        <p14:creationId xmlns:p14="http://schemas.microsoft.com/office/powerpoint/2010/main" val="384557414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246F7B-8F8F-8F41-A6C5-75EDC7042DD1}"/>
              </a:ext>
            </a:extLst>
          </p:cNvPr>
          <p:cNvSpPr>
            <a:spLocks noGrp="1"/>
          </p:cNvSpPr>
          <p:nvPr>
            <p:ph type="title"/>
          </p:nvPr>
        </p:nvSpPr>
        <p:spPr/>
        <p:txBody>
          <a:bodyPr/>
          <a:lstStyle/>
          <a:p>
            <a:r>
              <a:rPr lang="nl-NL" dirty="0"/>
              <a:t>Deelnemers worden betrokken bij de doorontwikkeling</a:t>
            </a:r>
          </a:p>
        </p:txBody>
      </p:sp>
      <p:pic>
        <p:nvPicPr>
          <p:cNvPr id="4" name="Tijdelijke aanduiding voor inhoud 4">
            <a:extLst>
              <a:ext uri="{FF2B5EF4-FFF2-40B4-BE49-F238E27FC236}">
                <a16:creationId xmlns:a16="http://schemas.microsoft.com/office/drawing/2014/main" id="{65556D31-5FF7-1941-813D-45CF5432F91D}"/>
              </a:ext>
            </a:extLst>
          </p:cNvPr>
          <p:cNvPicPr>
            <a:picLocks noChangeAspect="1"/>
          </p:cNvPicPr>
          <p:nvPr/>
        </p:nvPicPr>
        <p:blipFill>
          <a:blip r:embed="rId3"/>
          <a:stretch>
            <a:fillRect/>
          </a:stretch>
        </p:blipFill>
        <p:spPr>
          <a:xfrm>
            <a:off x="1890901" y="448926"/>
            <a:ext cx="5209147" cy="5209147"/>
          </a:xfrm>
          <a:prstGeom prst="rect">
            <a:avLst/>
          </a:prstGeom>
        </p:spPr>
      </p:pic>
      <p:sp>
        <p:nvSpPr>
          <p:cNvPr id="5" name="Tekstvak 4">
            <a:extLst>
              <a:ext uri="{FF2B5EF4-FFF2-40B4-BE49-F238E27FC236}">
                <a16:creationId xmlns:a16="http://schemas.microsoft.com/office/drawing/2014/main" id="{922105B3-A15C-F848-9C67-8A6FFAB515AD}"/>
              </a:ext>
            </a:extLst>
          </p:cNvPr>
          <p:cNvSpPr txBox="1"/>
          <p:nvPr/>
        </p:nvSpPr>
        <p:spPr>
          <a:xfrm>
            <a:off x="1524000" y="4178443"/>
            <a:ext cx="2333652" cy="646331"/>
          </a:xfrm>
          <a:prstGeom prst="rect">
            <a:avLst/>
          </a:prstGeom>
          <a:noFill/>
        </p:spPr>
        <p:txBody>
          <a:bodyPr wrap="none" rtlCol="0">
            <a:spAutoFit/>
          </a:bodyPr>
          <a:lstStyle/>
          <a:p>
            <a:r>
              <a:rPr lang="nl-NL" b="1" dirty="0">
                <a:solidFill>
                  <a:schemeClr val="accent5"/>
                </a:solidFill>
              </a:rPr>
              <a:t>Analyse en onderzoek </a:t>
            </a:r>
          </a:p>
          <a:p>
            <a:pPr algn="ctr"/>
            <a:r>
              <a:rPr lang="nl-NL" b="1" dirty="0">
                <a:solidFill>
                  <a:schemeClr val="accent5"/>
                </a:solidFill>
              </a:rPr>
              <a:t>met specialisten</a:t>
            </a:r>
          </a:p>
        </p:txBody>
      </p:sp>
      <p:sp>
        <p:nvSpPr>
          <p:cNvPr id="6" name="Tekstvak 5">
            <a:extLst>
              <a:ext uri="{FF2B5EF4-FFF2-40B4-BE49-F238E27FC236}">
                <a16:creationId xmlns:a16="http://schemas.microsoft.com/office/drawing/2014/main" id="{3729A184-0CEA-1441-839D-2C8D7EC5880E}"/>
              </a:ext>
            </a:extLst>
          </p:cNvPr>
          <p:cNvSpPr txBox="1"/>
          <p:nvPr/>
        </p:nvSpPr>
        <p:spPr>
          <a:xfrm>
            <a:off x="4063253" y="1497998"/>
            <a:ext cx="3556166" cy="369332"/>
          </a:xfrm>
          <a:prstGeom prst="rect">
            <a:avLst/>
          </a:prstGeom>
          <a:noFill/>
        </p:spPr>
        <p:txBody>
          <a:bodyPr wrap="none" rtlCol="0">
            <a:spAutoFit/>
          </a:bodyPr>
          <a:lstStyle/>
          <a:p>
            <a:r>
              <a:rPr lang="nl-NL" b="1" dirty="0">
                <a:solidFill>
                  <a:schemeClr val="accent5"/>
                </a:solidFill>
              </a:rPr>
              <a:t>Afstemming met belanghebbenden</a:t>
            </a:r>
          </a:p>
        </p:txBody>
      </p:sp>
    </p:spTree>
    <p:extLst>
      <p:ext uri="{BB962C8B-B14F-4D97-AF65-F5344CB8AC3E}">
        <p14:creationId xmlns:p14="http://schemas.microsoft.com/office/powerpoint/2010/main" val="300895237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92E0D3F1-6309-0F48-A74F-B7AE63F9E0D3}"/>
              </a:ext>
            </a:extLst>
          </p:cNvPr>
          <p:cNvPicPr>
            <a:picLocks noChangeAspect="1"/>
          </p:cNvPicPr>
          <p:nvPr/>
        </p:nvPicPr>
        <p:blipFill rotWithShape="1">
          <a:blip r:embed="rId3">
            <a:grayscl/>
            <a:alphaModFix amt="50000"/>
            <a:extLst>
              <a:ext uri="{28A0092B-C50C-407E-A947-70E740481C1C}">
                <a14:useLocalDpi xmlns:a14="http://schemas.microsoft.com/office/drawing/2010/main"/>
              </a:ext>
            </a:extLst>
          </a:blip>
          <a:srcRect/>
          <a:stretch/>
        </p:blipFill>
        <p:spPr>
          <a:xfrm>
            <a:off x="0" y="0"/>
            <a:ext cx="9144000" cy="5143500"/>
          </a:xfrm>
          <a:prstGeom prst="rect">
            <a:avLst/>
          </a:prstGeom>
        </p:spPr>
      </p:pic>
    </p:spTree>
    <p:extLst>
      <p:ext uri="{BB962C8B-B14F-4D97-AF65-F5344CB8AC3E}">
        <p14:creationId xmlns:p14="http://schemas.microsoft.com/office/powerpoint/2010/main" val="379947595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8BBF06-2F4C-CB4A-9C8B-3BBEAF92E16E}"/>
              </a:ext>
            </a:extLst>
          </p:cNvPr>
          <p:cNvSpPr>
            <a:spLocks noGrp="1"/>
          </p:cNvSpPr>
          <p:nvPr>
            <p:ph type="title"/>
          </p:nvPr>
        </p:nvSpPr>
        <p:spPr/>
        <p:txBody>
          <a:bodyPr/>
          <a:lstStyle/>
          <a:p>
            <a:r>
              <a:rPr lang="nl-NL" sz="2800" dirty="0"/>
              <a:t>MedMij gaat uit van de professionaliteit van deelnemers: zelf doen</a:t>
            </a:r>
          </a:p>
        </p:txBody>
      </p:sp>
      <p:sp>
        <p:nvSpPr>
          <p:cNvPr id="3" name="Tijdelijke aanduiding voor inhoud 2">
            <a:extLst>
              <a:ext uri="{FF2B5EF4-FFF2-40B4-BE49-F238E27FC236}">
                <a16:creationId xmlns:a16="http://schemas.microsoft.com/office/drawing/2014/main" id="{30C13780-1EF0-4D4A-90B7-5FCA7523FA1B}"/>
              </a:ext>
            </a:extLst>
          </p:cNvPr>
          <p:cNvSpPr>
            <a:spLocks noGrp="1"/>
          </p:cNvSpPr>
          <p:nvPr>
            <p:ph idx="1"/>
          </p:nvPr>
        </p:nvSpPr>
        <p:spPr/>
        <p:txBody>
          <a:bodyPr/>
          <a:lstStyle/>
          <a:p>
            <a:pPr lvl="1"/>
            <a:r>
              <a:rPr lang="nl-NL" sz="1600" dirty="0"/>
              <a:t>Het juridisch kader geeft een overzicht van de belangrijkste wet- en regelgeving voor de MedMij-dienstverlening. </a:t>
            </a:r>
            <a:r>
              <a:rPr lang="nl-NL" sz="1600" i="1" dirty="0"/>
              <a:t>Zelf vertaling maken </a:t>
            </a:r>
            <a:r>
              <a:rPr lang="nl-NL" sz="1600" dirty="0"/>
              <a:t>wet- en regelgeving naar volledige dienstverlening</a:t>
            </a:r>
          </a:p>
          <a:p>
            <a:pPr lvl="1"/>
            <a:r>
              <a:rPr lang="nl-NL" sz="1600" dirty="0"/>
              <a:t>Architectuur beschrijft koppelvlak in termen van rollen en verantwoordelijkheden. Technische implementatie en vertaling naar achterliggend domein is </a:t>
            </a:r>
            <a:r>
              <a:rPr lang="nl-NL" sz="1600" i="1" dirty="0"/>
              <a:t>eigen verantwoordelijkheid </a:t>
            </a:r>
            <a:r>
              <a:rPr lang="nl-NL" sz="1600" dirty="0"/>
              <a:t>deelnemer</a:t>
            </a:r>
          </a:p>
          <a:p>
            <a:pPr lvl="1"/>
            <a:r>
              <a:rPr lang="nl-NL" sz="1600" dirty="0"/>
              <a:t>NEN7510 certificering en aanvullende verklaring MedMij waarborgen volwassenheid informatiebeveiliging deelnemer. Risicoanalyse is </a:t>
            </a:r>
            <a:r>
              <a:rPr lang="nl-NL" sz="1600" i="1" dirty="0"/>
              <a:t>eigen verantwoordelijkheid </a:t>
            </a:r>
            <a:r>
              <a:rPr lang="nl-NL" sz="1600" dirty="0"/>
              <a:t>deelnemer</a:t>
            </a:r>
          </a:p>
          <a:p>
            <a:pPr lvl="1"/>
            <a:r>
              <a:rPr lang="nl-NL" sz="1600" dirty="0"/>
              <a:t>Het stelsel is decentraal opgezet, zonder centraal inzicht over verkeersstromen. Deelnemer </a:t>
            </a:r>
            <a:r>
              <a:rPr lang="nl-NL" sz="1600" i="1" dirty="0"/>
              <a:t>zelf verantwoordelijk </a:t>
            </a:r>
            <a:r>
              <a:rPr lang="nl-NL" sz="1600" dirty="0"/>
              <a:t>om problemen te identificeren en bij afwijkingen te acteren en communiceren!</a:t>
            </a:r>
          </a:p>
        </p:txBody>
      </p:sp>
    </p:spTree>
    <p:extLst>
      <p:ext uri="{BB962C8B-B14F-4D97-AF65-F5344CB8AC3E}">
        <p14:creationId xmlns:p14="http://schemas.microsoft.com/office/powerpoint/2010/main" val="343537084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8CFA3E9-09A1-044C-9546-4DC0E6FB56B3}"/>
              </a:ext>
            </a:extLst>
          </p:cNvPr>
          <p:cNvSpPr>
            <a:spLocks noGrp="1"/>
          </p:cNvSpPr>
          <p:nvPr>
            <p:ph type="title"/>
          </p:nvPr>
        </p:nvSpPr>
        <p:spPr/>
        <p:txBody>
          <a:bodyPr/>
          <a:lstStyle/>
          <a:p>
            <a:r>
              <a:rPr lang="nl-NL" dirty="0"/>
              <a:t>Toetsing deelnemers</a:t>
            </a:r>
          </a:p>
        </p:txBody>
      </p:sp>
      <p:sp>
        <p:nvSpPr>
          <p:cNvPr id="5" name="Tijdelijke aanduiding voor inhoud 4">
            <a:extLst>
              <a:ext uri="{FF2B5EF4-FFF2-40B4-BE49-F238E27FC236}">
                <a16:creationId xmlns:a16="http://schemas.microsoft.com/office/drawing/2014/main" id="{7C8229B8-3E05-7240-ACDD-CEBB3FD3AF44}"/>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64600475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AE8D9E-9F54-6044-8208-6018FC31E4F7}"/>
              </a:ext>
            </a:extLst>
          </p:cNvPr>
          <p:cNvSpPr>
            <a:spLocks noGrp="1"/>
          </p:cNvSpPr>
          <p:nvPr>
            <p:ph type="title"/>
          </p:nvPr>
        </p:nvSpPr>
        <p:spPr/>
        <p:txBody>
          <a:bodyPr/>
          <a:lstStyle/>
          <a:p>
            <a:r>
              <a:rPr lang="nl-NL" sz="2800" dirty="0"/>
              <a:t>Toetreding: toets op invulling eigen verantwoordelijkheden </a:t>
            </a:r>
          </a:p>
        </p:txBody>
      </p:sp>
      <p:sp>
        <p:nvSpPr>
          <p:cNvPr id="3" name="Tijdelijke aanduiding voor inhoud 2">
            <a:extLst>
              <a:ext uri="{FF2B5EF4-FFF2-40B4-BE49-F238E27FC236}">
                <a16:creationId xmlns:a16="http://schemas.microsoft.com/office/drawing/2014/main" id="{D1D03731-0D2C-1243-ADFB-0B37B20EBA09}"/>
              </a:ext>
            </a:extLst>
          </p:cNvPr>
          <p:cNvSpPr>
            <a:spLocks noGrp="1"/>
          </p:cNvSpPr>
          <p:nvPr>
            <p:ph idx="1"/>
          </p:nvPr>
        </p:nvSpPr>
        <p:spPr/>
        <p:txBody>
          <a:bodyPr/>
          <a:lstStyle/>
          <a:p>
            <a:pPr lvl="1"/>
            <a:r>
              <a:rPr lang="nl-NL" dirty="0"/>
              <a:t>Het bestaan van de organisatie (uittreksel handelsregister EU)</a:t>
            </a:r>
          </a:p>
          <a:p>
            <a:pPr lvl="1"/>
            <a:r>
              <a:rPr lang="nl-NL" dirty="0"/>
              <a:t>De juiste implementatie van de gegevensdiensten (kwalificatie)</a:t>
            </a:r>
          </a:p>
          <a:p>
            <a:pPr lvl="1"/>
            <a:r>
              <a:rPr lang="nl-NL" dirty="0"/>
              <a:t>De juiste implementatie van de architectuur en technische specificaties (acceptatie) </a:t>
            </a:r>
          </a:p>
          <a:p>
            <a:pPr lvl="1"/>
            <a:r>
              <a:rPr lang="nl-NL" dirty="0"/>
              <a:t>Het voldoen aan de geldende wet- en regelgeving (zelfverklaring integriteit)</a:t>
            </a:r>
          </a:p>
          <a:p>
            <a:pPr lvl="1"/>
            <a:r>
              <a:rPr lang="nl-NL" dirty="0"/>
              <a:t>De bereidheid om te voldoen aan het afsprakenstelsel inclusief bijkomende verantwoordelijkheden (deelnemersovereenkomst)</a:t>
            </a:r>
          </a:p>
          <a:p>
            <a:pPr lvl="1"/>
            <a:r>
              <a:rPr lang="nl-NL" dirty="0"/>
              <a:t>Mate van volwassenheid informatiebeveiliging (NEN 7510 + aanvullende verklaring MedMij)</a:t>
            </a:r>
          </a:p>
        </p:txBody>
      </p:sp>
    </p:spTree>
    <p:extLst>
      <p:ext uri="{BB962C8B-B14F-4D97-AF65-F5344CB8AC3E}">
        <p14:creationId xmlns:p14="http://schemas.microsoft.com/office/powerpoint/2010/main" val="157926353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A8B83-8B2D-9447-BFB9-CF2399A0943E}"/>
              </a:ext>
            </a:extLst>
          </p:cNvPr>
          <p:cNvSpPr>
            <a:spLocks noGrp="1"/>
          </p:cNvSpPr>
          <p:nvPr>
            <p:ph type="title"/>
          </p:nvPr>
        </p:nvSpPr>
        <p:spPr/>
        <p:txBody>
          <a:bodyPr/>
          <a:lstStyle/>
          <a:p>
            <a:r>
              <a:rPr lang="nl-NL" dirty="0"/>
              <a:t>Operationele kwaliteit MedMij</a:t>
            </a:r>
            <a:endParaRPr lang="nl-NL" sz="2400" dirty="0"/>
          </a:p>
        </p:txBody>
      </p:sp>
      <p:sp>
        <p:nvSpPr>
          <p:cNvPr id="3" name="Tijdelijke aanduiding voor inhoud 2">
            <a:extLst>
              <a:ext uri="{FF2B5EF4-FFF2-40B4-BE49-F238E27FC236}">
                <a16:creationId xmlns:a16="http://schemas.microsoft.com/office/drawing/2014/main" id="{E19FBF0D-6C12-2F40-813B-DE5AF774A451}"/>
              </a:ext>
            </a:extLst>
          </p:cNvPr>
          <p:cNvSpPr>
            <a:spLocks noGrp="1"/>
          </p:cNvSpPr>
          <p:nvPr>
            <p:ph idx="1"/>
          </p:nvPr>
        </p:nvSpPr>
        <p:spPr>
          <a:xfrm>
            <a:off x="1374588" y="2784003"/>
            <a:ext cx="6402295" cy="824371"/>
          </a:xfrm>
        </p:spPr>
        <p:txBody>
          <a:bodyPr/>
          <a:lstStyle/>
          <a:p>
            <a:r>
              <a:rPr lang="nl-NL" sz="2400" dirty="0"/>
              <a:t>Aantoonbaar veilige en beschikbare uitwisseling van persoonlijke gezondheidsgegevens</a:t>
            </a:r>
          </a:p>
        </p:txBody>
      </p:sp>
      <p:grpSp>
        <p:nvGrpSpPr>
          <p:cNvPr id="4" name="Groep 3">
            <a:extLst>
              <a:ext uri="{FF2B5EF4-FFF2-40B4-BE49-F238E27FC236}">
                <a16:creationId xmlns:a16="http://schemas.microsoft.com/office/drawing/2014/main" id="{BB33F9C4-0F4F-7645-91CE-CD9D72DC0F02}"/>
              </a:ext>
            </a:extLst>
          </p:cNvPr>
          <p:cNvGrpSpPr/>
          <p:nvPr/>
        </p:nvGrpSpPr>
        <p:grpSpPr>
          <a:xfrm>
            <a:off x="61992" y="4639500"/>
            <a:ext cx="9144000" cy="504000"/>
            <a:chOff x="0" y="4639500"/>
            <a:chExt cx="9144000" cy="504000"/>
          </a:xfrm>
        </p:grpSpPr>
        <p:sp>
          <p:nvSpPr>
            <p:cNvPr id="5" name="Tekstvak 4">
              <a:extLst>
                <a:ext uri="{FF2B5EF4-FFF2-40B4-BE49-F238E27FC236}">
                  <a16:creationId xmlns:a16="http://schemas.microsoft.com/office/drawing/2014/main" id="{AAD8EB5B-26BD-294B-91D9-FD717690A5CF}"/>
                </a:ext>
              </a:extLst>
            </p:cNvPr>
            <p:cNvSpPr txBox="1"/>
            <p:nvPr/>
          </p:nvSpPr>
          <p:spPr>
            <a:xfrm>
              <a:off x="7056000" y="4639500"/>
              <a:ext cx="2088000" cy="504000"/>
            </a:xfrm>
            <a:prstGeom prst="rect">
              <a:avLst/>
            </a:prstGeom>
            <a:noFill/>
          </p:spPr>
          <p:txBody>
            <a:bodyPr wrap="square" lIns="36000" tIns="36000" rIns="36000" bIns="36000" rtlCol="0" anchor="ctr" anchorCtr="1">
              <a:noAutofit/>
            </a:bodyPr>
            <a:lstStyle/>
            <a:p>
              <a:r>
                <a:rPr lang="nl-NL" sz="2200" dirty="0">
                  <a:solidFill>
                    <a:schemeClr val="bg1"/>
                  </a:solidFill>
                </a:rPr>
                <a:t>070 317 34 34</a:t>
              </a:r>
            </a:p>
          </p:txBody>
        </p:sp>
        <p:sp>
          <p:nvSpPr>
            <p:cNvPr id="6" name="Tekstvak 5">
              <a:extLst>
                <a:ext uri="{FF2B5EF4-FFF2-40B4-BE49-F238E27FC236}">
                  <a16:creationId xmlns:a16="http://schemas.microsoft.com/office/drawing/2014/main" id="{5DD43738-0FAB-364F-8B52-8713F0F50FDB}"/>
                </a:ext>
              </a:extLst>
            </p:cNvPr>
            <p:cNvSpPr txBox="1"/>
            <p:nvPr/>
          </p:nvSpPr>
          <p:spPr>
            <a:xfrm>
              <a:off x="0" y="4639500"/>
              <a:ext cx="2088000" cy="504000"/>
            </a:xfrm>
            <a:prstGeom prst="rect">
              <a:avLst/>
            </a:prstGeom>
            <a:noFill/>
          </p:spPr>
          <p:txBody>
            <a:bodyPr wrap="square" lIns="36000" tIns="36000" rIns="36000" bIns="36000" rtlCol="0" anchor="ctr" anchorCtr="1">
              <a:noAutofit/>
            </a:bodyPr>
            <a:lstStyle/>
            <a:p>
              <a:r>
                <a:rPr lang="nl-NL" sz="2200" dirty="0">
                  <a:solidFill>
                    <a:schemeClr val="bg1"/>
                  </a:solidFill>
                </a:rPr>
                <a:t>info@medmij.nl</a:t>
              </a:r>
            </a:p>
          </p:txBody>
        </p:sp>
        <p:sp>
          <p:nvSpPr>
            <p:cNvPr id="7" name="Tekstvak 6">
              <a:extLst>
                <a:ext uri="{FF2B5EF4-FFF2-40B4-BE49-F238E27FC236}">
                  <a16:creationId xmlns:a16="http://schemas.microsoft.com/office/drawing/2014/main" id="{48B59D65-E176-834D-B257-831FAB074B2A}"/>
                </a:ext>
              </a:extLst>
            </p:cNvPr>
            <p:cNvSpPr txBox="1"/>
            <p:nvPr/>
          </p:nvSpPr>
          <p:spPr>
            <a:xfrm>
              <a:off x="3528000" y="4639500"/>
              <a:ext cx="2088000" cy="504000"/>
            </a:xfrm>
            <a:prstGeom prst="rect">
              <a:avLst/>
            </a:prstGeom>
            <a:noFill/>
          </p:spPr>
          <p:txBody>
            <a:bodyPr wrap="square" lIns="36000" tIns="36000" rIns="36000" bIns="36000" rtlCol="0" anchor="ctr" anchorCtr="1">
              <a:noAutofit/>
            </a:bodyPr>
            <a:lstStyle/>
            <a:p>
              <a:r>
                <a:rPr lang="nl-NL" sz="2200" dirty="0">
                  <a:solidFill>
                    <a:schemeClr val="bg1"/>
                  </a:solidFill>
                </a:rPr>
                <a:t>www.medmij.nl</a:t>
              </a:r>
            </a:p>
          </p:txBody>
        </p:sp>
      </p:grpSp>
    </p:spTree>
    <p:extLst>
      <p:ext uri="{BB962C8B-B14F-4D97-AF65-F5344CB8AC3E}">
        <p14:creationId xmlns:p14="http://schemas.microsoft.com/office/powerpoint/2010/main" val="223667163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6BE5C6-4ED5-B643-8AB6-2D6A0E1B9FA9}"/>
              </a:ext>
            </a:extLst>
          </p:cNvPr>
          <p:cNvSpPr>
            <a:spLocks noGrp="1"/>
          </p:cNvSpPr>
          <p:nvPr>
            <p:ph type="title"/>
          </p:nvPr>
        </p:nvSpPr>
        <p:spPr/>
        <p:txBody>
          <a:bodyPr/>
          <a:lstStyle/>
          <a:p>
            <a:r>
              <a:rPr lang="nl-NL" sz="2800" dirty="0"/>
              <a:t>Toets op informatiebeveiliging</a:t>
            </a:r>
          </a:p>
        </p:txBody>
      </p:sp>
      <p:sp>
        <p:nvSpPr>
          <p:cNvPr id="3" name="Tijdelijke aanduiding voor inhoud 2">
            <a:extLst>
              <a:ext uri="{FF2B5EF4-FFF2-40B4-BE49-F238E27FC236}">
                <a16:creationId xmlns:a16="http://schemas.microsoft.com/office/drawing/2014/main" id="{20CF5016-E2D8-4A4E-9BED-520ED01B525E}"/>
              </a:ext>
            </a:extLst>
          </p:cNvPr>
          <p:cNvSpPr>
            <a:spLocks noGrp="1"/>
          </p:cNvSpPr>
          <p:nvPr>
            <p:ph idx="1"/>
          </p:nvPr>
        </p:nvSpPr>
        <p:spPr/>
        <p:txBody>
          <a:bodyPr/>
          <a:lstStyle/>
          <a:p>
            <a:r>
              <a:rPr lang="nl-NL" dirty="0"/>
              <a:t>NEN7510-certificering</a:t>
            </a:r>
          </a:p>
          <a:p>
            <a:pPr lvl="1"/>
            <a:r>
              <a:rPr lang="nl-NL" dirty="0"/>
              <a:t>Algemene maatstaaf volwassenheidsniveau informatiebeveiliging deelnemer</a:t>
            </a:r>
          </a:p>
          <a:p>
            <a:r>
              <a:rPr lang="nl-NL" dirty="0"/>
              <a:t>Aanvullende verklaring MedMij inclusief</a:t>
            </a:r>
            <a:r>
              <a:rPr lang="en-US" dirty="0"/>
              <a:t> </a:t>
            </a:r>
            <a:r>
              <a:rPr lang="nl-NL" dirty="0"/>
              <a:t>onderbouwende</a:t>
            </a:r>
            <a:r>
              <a:rPr lang="en-US" dirty="0"/>
              <a:t> rapportage</a:t>
            </a:r>
            <a:endParaRPr lang="nl-NL" dirty="0"/>
          </a:p>
          <a:p>
            <a:pPr lvl="1"/>
            <a:r>
              <a:rPr lang="nl-NL" dirty="0"/>
              <a:t>Bewijs van het voldoen aan de maatregelen uit het Normenkader Informatiebeveiliging</a:t>
            </a:r>
          </a:p>
          <a:p>
            <a:pPr lvl="1"/>
            <a:r>
              <a:rPr lang="nl-NL" dirty="0"/>
              <a:t>Maatregelen om stelsel brede risico’s te mitigeren</a:t>
            </a:r>
          </a:p>
          <a:p>
            <a:pPr lvl="2"/>
            <a:r>
              <a:rPr lang="nl-NL" dirty="0"/>
              <a:t>Beleid</a:t>
            </a:r>
          </a:p>
          <a:p>
            <a:pPr lvl="2"/>
            <a:r>
              <a:rPr lang="nl-NL" dirty="0"/>
              <a:t>Ontwikkeling</a:t>
            </a:r>
          </a:p>
          <a:p>
            <a:pPr lvl="2"/>
            <a:r>
              <a:rPr lang="nl-NL" dirty="0"/>
              <a:t>Beheer</a:t>
            </a:r>
          </a:p>
          <a:p>
            <a:pPr lvl="1"/>
            <a:r>
              <a:rPr lang="nl-NL" dirty="0"/>
              <a:t>Maatregelen volgen uit jaarlijkse risicoanalyse op stelselniveau</a:t>
            </a:r>
          </a:p>
          <a:p>
            <a:pPr>
              <a:buFont typeface="Arial" panose="020B0604020202020204" pitchFamily="34" charset="0"/>
              <a:buChar char="•"/>
            </a:pPr>
            <a:r>
              <a:rPr lang="nl-NL" dirty="0"/>
              <a:t>Afgenomen door certificerende instelling aangesloten bij NEN </a:t>
            </a:r>
          </a:p>
          <a:p>
            <a:endParaRPr lang="nl-NL" dirty="0"/>
          </a:p>
        </p:txBody>
      </p:sp>
    </p:spTree>
    <p:extLst>
      <p:ext uri="{BB962C8B-B14F-4D97-AF65-F5344CB8AC3E}">
        <p14:creationId xmlns:p14="http://schemas.microsoft.com/office/powerpoint/2010/main" val="48419921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754D14-EB29-D146-BD6E-530B2F3E892C}"/>
              </a:ext>
            </a:extLst>
          </p:cNvPr>
          <p:cNvSpPr>
            <a:spLocks noGrp="1"/>
          </p:cNvSpPr>
          <p:nvPr>
            <p:ph type="title"/>
          </p:nvPr>
        </p:nvSpPr>
        <p:spPr/>
        <p:txBody>
          <a:bodyPr/>
          <a:lstStyle/>
          <a:p>
            <a:r>
              <a:rPr lang="nl-NL" dirty="0"/>
              <a:t>Vereisten NEN7510 certificering</a:t>
            </a:r>
          </a:p>
        </p:txBody>
      </p:sp>
      <p:sp>
        <p:nvSpPr>
          <p:cNvPr id="3" name="Tijdelijke aanduiding voor inhoud 2">
            <a:extLst>
              <a:ext uri="{FF2B5EF4-FFF2-40B4-BE49-F238E27FC236}">
                <a16:creationId xmlns:a16="http://schemas.microsoft.com/office/drawing/2014/main" id="{3E8D000E-24A5-3F43-8BF6-36A5241F8793}"/>
              </a:ext>
            </a:extLst>
          </p:cNvPr>
          <p:cNvSpPr>
            <a:spLocks noGrp="1"/>
          </p:cNvSpPr>
          <p:nvPr>
            <p:ph idx="1"/>
          </p:nvPr>
        </p:nvSpPr>
        <p:spPr/>
        <p:txBody>
          <a:bodyPr/>
          <a:lstStyle/>
          <a:p>
            <a:r>
              <a:rPr lang="nl-NL" dirty="0"/>
              <a:t>Het MedMij Afsprakenstelsel moet onder, dan wel binnen, de scope van het NEN 7510-certificaat vallen.</a:t>
            </a:r>
          </a:p>
          <a:p>
            <a:r>
              <a:rPr lang="nl-NL" dirty="0"/>
              <a:t>Een Dienstverlener zorgaanbieder moet zorgaanbieders als belangrijke belanghebbenden hebben geïdentificeerd bij het uitvoeren/herijken van de risicoanalyse.</a:t>
            </a:r>
          </a:p>
          <a:p>
            <a:r>
              <a:rPr lang="nl-NL" dirty="0"/>
              <a:t>Bij</a:t>
            </a:r>
            <a:r>
              <a:rPr lang="en-US" dirty="0"/>
              <a:t> de </a:t>
            </a:r>
            <a:r>
              <a:rPr lang="nl-NL" dirty="0"/>
              <a:t>selectie van de van toepassing zijnde maatregelen dienen ten minste de maatregelen uit het Normenkader informatiebeveiliging te zijn opgenomen</a:t>
            </a:r>
            <a:r>
              <a:rPr lang="en-US" dirty="0"/>
              <a:t>.</a:t>
            </a:r>
          </a:p>
          <a:p>
            <a:r>
              <a:rPr lang="nl-NL" dirty="0"/>
              <a:t>Indien het Normenkader informatiebeveiliging een implementatie voorschrijft, dient de maatregel op deze wijze te worden geïmplementeerd.</a:t>
            </a:r>
          </a:p>
        </p:txBody>
      </p:sp>
    </p:spTree>
    <p:extLst>
      <p:ext uri="{BB962C8B-B14F-4D97-AF65-F5344CB8AC3E}">
        <p14:creationId xmlns:p14="http://schemas.microsoft.com/office/powerpoint/2010/main" val="158751742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D6C4E-72B2-9547-BA01-57DFC83321C2}"/>
              </a:ext>
            </a:extLst>
          </p:cNvPr>
          <p:cNvSpPr>
            <a:spLocks noGrp="1"/>
          </p:cNvSpPr>
          <p:nvPr>
            <p:ph type="title"/>
          </p:nvPr>
        </p:nvSpPr>
        <p:spPr/>
        <p:txBody>
          <a:bodyPr/>
          <a:lstStyle/>
          <a:p>
            <a:r>
              <a:rPr lang="nl-NL" dirty="0"/>
              <a:t>Hertoetsing</a:t>
            </a:r>
          </a:p>
        </p:txBody>
      </p:sp>
      <p:sp>
        <p:nvSpPr>
          <p:cNvPr id="3" name="Tijdelijke aanduiding voor inhoud 2">
            <a:extLst>
              <a:ext uri="{FF2B5EF4-FFF2-40B4-BE49-F238E27FC236}">
                <a16:creationId xmlns:a16="http://schemas.microsoft.com/office/drawing/2014/main" id="{52B77D68-0BD0-404B-AC4E-A214316219B6}"/>
              </a:ext>
            </a:extLst>
          </p:cNvPr>
          <p:cNvSpPr>
            <a:spLocks noGrp="1"/>
          </p:cNvSpPr>
          <p:nvPr>
            <p:ph idx="1"/>
          </p:nvPr>
        </p:nvSpPr>
        <p:spPr/>
        <p:txBody>
          <a:bodyPr/>
          <a:lstStyle/>
          <a:p>
            <a:r>
              <a:rPr lang="nl-NL" dirty="0"/>
              <a:t>Jaarlijks aanleveren aanvullende auditverklaring </a:t>
            </a:r>
            <a:r>
              <a:rPr lang="nl-NL" dirty="0" err="1"/>
              <a:t>MedMij</a:t>
            </a:r>
            <a:r>
              <a:rPr lang="nl-NL" dirty="0"/>
              <a:t> en zodra van toepassing bewijs hernieuwing NEN7510-certificering</a:t>
            </a:r>
          </a:p>
          <a:p>
            <a:endParaRPr lang="nl-NL" dirty="0"/>
          </a:p>
          <a:p>
            <a:r>
              <a:rPr lang="nl-NL" b="1" dirty="0"/>
              <a:t>Afhankelijk van situatie:</a:t>
            </a:r>
          </a:p>
          <a:p>
            <a:r>
              <a:rPr lang="nl-NL" dirty="0"/>
              <a:t>Bij wijzigingen aan de Architectuur en technische specificaties</a:t>
            </a:r>
          </a:p>
          <a:p>
            <a:r>
              <a:rPr lang="nl-NL" dirty="0"/>
              <a:t>Bij twijfel over de naleving van de afspraken</a:t>
            </a:r>
          </a:p>
          <a:p>
            <a:r>
              <a:rPr lang="nl-NL" dirty="0"/>
              <a:t>Bij hertoetreding als bedoeld in artikel 14.3 van de Deelnemersovereenkomst</a:t>
            </a:r>
          </a:p>
          <a:p>
            <a:endParaRPr lang="nl-NL" dirty="0"/>
          </a:p>
        </p:txBody>
      </p:sp>
    </p:spTree>
    <p:extLst>
      <p:ext uri="{BB962C8B-B14F-4D97-AF65-F5344CB8AC3E}">
        <p14:creationId xmlns:p14="http://schemas.microsoft.com/office/powerpoint/2010/main" val="8068146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6CC733D2-C74C-C74E-B287-AAA246D406DE}"/>
              </a:ext>
            </a:extLst>
          </p:cNvPr>
          <p:cNvPicPr>
            <a:picLocks noChangeAspect="1"/>
          </p:cNvPicPr>
          <p:nvPr/>
        </p:nvPicPr>
        <p:blipFill rotWithShape="1">
          <a:blip r:embed="rId3">
            <a:grayscl/>
            <a:alphaModFix amt="35000"/>
            <a:extLst>
              <a:ext uri="{28A0092B-C50C-407E-A947-70E740481C1C}">
                <a14:useLocalDpi xmlns:a14="http://schemas.microsoft.com/office/drawing/2010/main"/>
              </a:ext>
            </a:extLst>
          </a:blip>
          <a:srcRect/>
          <a:stretch/>
        </p:blipFill>
        <p:spPr>
          <a:xfrm>
            <a:off x="0" y="0"/>
            <a:ext cx="9144000" cy="5143500"/>
          </a:xfrm>
          <a:prstGeom prst="rect">
            <a:avLst/>
          </a:prstGeom>
        </p:spPr>
      </p:pic>
    </p:spTree>
    <p:extLst>
      <p:ext uri="{BB962C8B-B14F-4D97-AF65-F5344CB8AC3E}">
        <p14:creationId xmlns:p14="http://schemas.microsoft.com/office/powerpoint/2010/main" val="352830297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1CBBD2-B843-7F4C-8D8F-3B585E9DCFD5}"/>
              </a:ext>
            </a:extLst>
          </p:cNvPr>
          <p:cNvSpPr>
            <a:spLocks noGrp="1"/>
          </p:cNvSpPr>
          <p:nvPr>
            <p:ph type="title"/>
          </p:nvPr>
        </p:nvSpPr>
        <p:spPr/>
        <p:txBody>
          <a:bodyPr/>
          <a:lstStyle/>
          <a:p>
            <a:r>
              <a:rPr lang="nl-NL" sz="3200" dirty="0"/>
              <a:t>Normenkader informatiebeveiliging</a:t>
            </a:r>
          </a:p>
        </p:txBody>
      </p:sp>
      <p:sp>
        <p:nvSpPr>
          <p:cNvPr id="8" name="Tijdelijke aanduiding voor inhoud 7">
            <a:extLst>
              <a:ext uri="{FF2B5EF4-FFF2-40B4-BE49-F238E27FC236}">
                <a16:creationId xmlns:a16="http://schemas.microsoft.com/office/drawing/2014/main" id="{C1486B8E-AD4F-E547-80A5-F7CC3371B130}"/>
              </a:ext>
            </a:extLst>
          </p:cNvPr>
          <p:cNvSpPr>
            <a:spLocks noGrp="1"/>
          </p:cNvSpPr>
          <p:nvPr>
            <p:ph idx="1"/>
          </p:nvPr>
        </p:nvSpPr>
        <p:spPr/>
        <p:txBody>
          <a:bodyPr/>
          <a:lstStyle/>
          <a:p>
            <a:r>
              <a:rPr lang="nl-NL" dirty="0"/>
              <a:t>Welke aanvullende normen worden getoetst?</a:t>
            </a:r>
          </a:p>
        </p:txBody>
      </p:sp>
      <p:pic>
        <p:nvPicPr>
          <p:cNvPr id="7" name="Afbeelding 6">
            <a:extLst>
              <a:ext uri="{FF2B5EF4-FFF2-40B4-BE49-F238E27FC236}">
                <a16:creationId xmlns:a16="http://schemas.microsoft.com/office/drawing/2014/main" id="{12D9D0A9-C01C-4898-B19B-B4C8F448053C}"/>
              </a:ext>
            </a:extLst>
          </p:cNvPr>
          <p:cNvPicPr>
            <a:picLocks noChangeAspect="1"/>
          </p:cNvPicPr>
          <p:nvPr/>
        </p:nvPicPr>
        <p:blipFill>
          <a:blip r:embed="rId3"/>
          <a:stretch>
            <a:fillRect/>
          </a:stretch>
        </p:blipFill>
        <p:spPr>
          <a:xfrm>
            <a:off x="1367101" y="1668537"/>
            <a:ext cx="7050773" cy="3163710"/>
          </a:xfrm>
          <a:prstGeom prst="rect">
            <a:avLst/>
          </a:prstGeom>
        </p:spPr>
      </p:pic>
    </p:spTree>
    <p:extLst>
      <p:ext uri="{BB962C8B-B14F-4D97-AF65-F5344CB8AC3E}">
        <p14:creationId xmlns:p14="http://schemas.microsoft.com/office/powerpoint/2010/main" val="418346405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C2ECDD6-DB92-2441-8659-6DC7F5529A66}"/>
              </a:ext>
            </a:extLst>
          </p:cNvPr>
          <p:cNvSpPr>
            <a:spLocks noGrp="1"/>
          </p:cNvSpPr>
          <p:nvPr>
            <p:ph type="title"/>
          </p:nvPr>
        </p:nvSpPr>
        <p:spPr>
          <a:xfrm>
            <a:off x="1374589" y="2431887"/>
            <a:ext cx="6402294" cy="937021"/>
          </a:xfrm>
        </p:spPr>
        <p:txBody>
          <a:bodyPr/>
          <a:lstStyle/>
          <a:p>
            <a:r>
              <a:rPr lang="nl-NL" dirty="0"/>
              <a:t>Verdieping: kwalitatief en veilig ontwikkelen en beheren</a:t>
            </a:r>
          </a:p>
        </p:txBody>
      </p:sp>
      <p:sp>
        <p:nvSpPr>
          <p:cNvPr id="7" name="Tijdelijke aanduiding voor inhoud 6">
            <a:extLst>
              <a:ext uri="{FF2B5EF4-FFF2-40B4-BE49-F238E27FC236}">
                <a16:creationId xmlns:a16="http://schemas.microsoft.com/office/drawing/2014/main" id="{41B42C49-0B2E-9D40-988C-3BB7564A071F}"/>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50134433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038CEF-4D13-D543-A40B-C4F9D43EDB25}"/>
              </a:ext>
            </a:extLst>
          </p:cNvPr>
          <p:cNvSpPr>
            <a:spLocks noGrp="1"/>
          </p:cNvSpPr>
          <p:nvPr>
            <p:ph type="title"/>
          </p:nvPr>
        </p:nvSpPr>
        <p:spPr/>
        <p:txBody>
          <a:bodyPr/>
          <a:lstStyle/>
          <a:p>
            <a:r>
              <a:rPr lang="nl-NL" dirty="0"/>
              <a:t>Goed ontwikkelen</a:t>
            </a:r>
          </a:p>
        </p:txBody>
      </p:sp>
      <p:pic>
        <p:nvPicPr>
          <p:cNvPr id="6" name="Tijdelijke aanduiding voor inhoud 5"/>
          <p:cNvPicPr>
            <a:picLocks noGrp="1" noChangeAspect="1"/>
          </p:cNvPicPr>
          <p:nvPr>
            <p:ph idx="1"/>
          </p:nvPr>
        </p:nvPicPr>
        <p:blipFill>
          <a:blip r:embed="rId3"/>
          <a:stretch>
            <a:fillRect/>
          </a:stretch>
        </p:blipFill>
        <p:spPr>
          <a:xfrm>
            <a:off x="1007344" y="1277477"/>
            <a:ext cx="6065809" cy="1479503"/>
          </a:xfrm>
          <a:prstGeom prst="rect">
            <a:avLst/>
          </a:prstGeom>
        </p:spPr>
      </p:pic>
      <p:sp>
        <p:nvSpPr>
          <p:cNvPr id="9" name="Tijdelijke aanduiding voor inhoud 2">
            <a:extLst>
              <a:ext uri="{FF2B5EF4-FFF2-40B4-BE49-F238E27FC236}">
                <a16:creationId xmlns:a16="http://schemas.microsoft.com/office/drawing/2014/main" id="{72534671-AD3A-1F4C-8204-959A49D4F40F}"/>
              </a:ext>
            </a:extLst>
          </p:cNvPr>
          <p:cNvSpPr txBox="1">
            <a:spLocks/>
          </p:cNvSpPr>
          <p:nvPr/>
        </p:nvSpPr>
        <p:spPr>
          <a:xfrm>
            <a:off x="1098176" y="2756980"/>
            <a:ext cx="7588624" cy="2133675"/>
          </a:xfrm>
          <a:prstGeom prst="rect">
            <a:avLst/>
          </a:prstGeom>
        </p:spPr>
        <p:txBody>
          <a:bodyPr vert="horz" lIns="0" tIns="0" rIns="0" bIns="0" rtlCol="0">
            <a:noAutofit/>
          </a:bodyPr>
          <a:lstStyle>
            <a:lvl1pPr marL="266400" indent="-266400" algn="l" defTabSz="457200" rtl="0" eaLnBrk="1" latinLnBrk="0" hangingPunct="1">
              <a:lnSpc>
                <a:spcPct val="100000"/>
              </a:lnSpc>
              <a:spcBef>
                <a:spcPts val="0"/>
              </a:spcBef>
              <a:buClr>
                <a:srgbClr val="4AB8A7"/>
              </a:buClr>
              <a:buFont typeface="Arial"/>
              <a:buChar char="•"/>
              <a:defRPr sz="2000" kern="1200" spc="0" baseline="0">
                <a:solidFill>
                  <a:srgbClr val="384B96"/>
                </a:solidFill>
                <a:latin typeface="+mn-lt"/>
                <a:ea typeface="+mn-ea"/>
                <a:cs typeface="+mn-cs"/>
              </a:defRPr>
            </a:lvl1pPr>
            <a:lvl2pPr marL="543600" indent="-277200" algn="l" defTabSz="457200" rtl="0" eaLnBrk="1" latinLnBrk="0" hangingPunct="1">
              <a:lnSpc>
                <a:spcPct val="100000"/>
              </a:lnSpc>
              <a:spcBef>
                <a:spcPts val="0"/>
              </a:spcBef>
              <a:buClr>
                <a:srgbClr val="4AB8A7"/>
              </a:buClr>
              <a:buFont typeface="Arial"/>
              <a:buChar char="•"/>
              <a:defRPr sz="1800" kern="1200" spc="0" baseline="0">
                <a:solidFill>
                  <a:srgbClr val="384B96"/>
                </a:solidFill>
                <a:latin typeface="+mn-lt"/>
                <a:ea typeface="+mn-ea"/>
                <a:cs typeface="+mn-cs"/>
              </a:defRPr>
            </a:lvl2pPr>
            <a:lvl3pPr marL="806400" indent="-266400" algn="l" defTabSz="457200" rtl="0" eaLnBrk="1" latinLnBrk="0" hangingPunct="1">
              <a:lnSpc>
                <a:spcPct val="100000"/>
              </a:lnSpc>
              <a:spcBef>
                <a:spcPts val="0"/>
              </a:spcBef>
              <a:buClr>
                <a:srgbClr val="384B96"/>
              </a:buClr>
              <a:buFont typeface="Arial"/>
              <a:buChar char="•"/>
              <a:defRPr sz="1600" kern="1200" spc="0" baseline="0">
                <a:solidFill>
                  <a:srgbClr val="384B96"/>
                </a:solidFill>
                <a:latin typeface="+mn-lt"/>
                <a:ea typeface="+mn-ea"/>
                <a:cs typeface="+mn-cs"/>
              </a:defRPr>
            </a:lvl3pPr>
            <a:lvl4pPr marL="0" indent="0" algn="l" defTabSz="457200" rtl="0" eaLnBrk="1" latinLnBrk="0" hangingPunct="1">
              <a:lnSpc>
                <a:spcPct val="100000"/>
              </a:lnSpc>
              <a:spcBef>
                <a:spcPts val="0"/>
              </a:spcBef>
              <a:spcAft>
                <a:spcPts val="3600"/>
              </a:spcAft>
              <a:buClr>
                <a:srgbClr val="4AB8A7"/>
              </a:buClr>
              <a:buFontTx/>
              <a:buNone/>
              <a:defRPr sz="2600" kern="1200" spc="0" baseline="0">
                <a:solidFill>
                  <a:srgbClr val="384B96"/>
                </a:solidFill>
                <a:latin typeface="+mn-lt"/>
                <a:ea typeface="+mn-ea"/>
                <a:cs typeface="+mn-cs"/>
              </a:defRPr>
            </a:lvl4pPr>
            <a:lvl5pPr marL="0" indent="0" algn="l" defTabSz="457200" rtl="0" eaLnBrk="1" latinLnBrk="0" hangingPunct="1">
              <a:lnSpc>
                <a:spcPct val="100000"/>
              </a:lnSpc>
              <a:spcBef>
                <a:spcPts val="0"/>
              </a:spcBef>
              <a:buClr>
                <a:srgbClr val="4AB8A7"/>
              </a:buClr>
              <a:buFontTx/>
              <a:buNone/>
              <a:defRPr sz="1600" kern="1200" spc="0">
                <a:solidFill>
                  <a:srgbClr val="384B96"/>
                </a:solidFill>
                <a:latin typeface="+mn-lt"/>
                <a:ea typeface="+mn-ea"/>
                <a:cs typeface="+mn-cs"/>
              </a:defRPr>
            </a:lvl5pPr>
            <a:lvl6pPr marL="266400" indent="0" algn="l" defTabSz="457200" rtl="0" eaLnBrk="1" latinLnBrk="0" hangingPunct="1">
              <a:spcBef>
                <a:spcPts val="0"/>
              </a:spcBef>
              <a:buFontTx/>
              <a:buNone/>
              <a:defRPr sz="2000" kern="1200" baseline="0">
                <a:solidFill>
                  <a:srgbClr val="384B96"/>
                </a:solidFill>
                <a:latin typeface="+mn-lt"/>
                <a:ea typeface="+mn-ea"/>
                <a:cs typeface="+mn-cs"/>
              </a:defRPr>
            </a:lvl6pPr>
            <a:lvl7pPr marL="543600" indent="0" algn="l" defTabSz="457200" rtl="0" eaLnBrk="1" latinLnBrk="0" hangingPunct="1">
              <a:spcBef>
                <a:spcPts val="0"/>
              </a:spcBef>
              <a:buFontTx/>
              <a:buNone/>
              <a:defRPr sz="1800" kern="1200" baseline="0">
                <a:solidFill>
                  <a:srgbClr val="384B96"/>
                </a:solidFill>
                <a:latin typeface="+mn-lt"/>
                <a:ea typeface="+mn-ea"/>
                <a:cs typeface="+mn-cs"/>
              </a:defRPr>
            </a:lvl7pPr>
            <a:lvl8pPr marL="806400" indent="0" algn="l" defTabSz="457200" rtl="0" eaLnBrk="1" latinLnBrk="0" hangingPunct="1">
              <a:spcBef>
                <a:spcPts val="0"/>
              </a:spcBef>
              <a:buFontTx/>
              <a:buNone/>
              <a:defRPr sz="1600" kern="1200" baseline="0">
                <a:solidFill>
                  <a:srgbClr val="384B96"/>
                </a:solidFill>
                <a:latin typeface="+mn-lt"/>
                <a:ea typeface="+mn-ea"/>
                <a:cs typeface="+mn-cs"/>
              </a:defRPr>
            </a:lvl8pPr>
            <a:lvl9pPr marL="0" indent="0" algn="l" defTabSz="457200" rtl="0" eaLnBrk="1" latinLnBrk="0" hangingPunct="1">
              <a:spcBef>
                <a:spcPts val="0"/>
              </a:spcBef>
              <a:buFontTx/>
              <a:buNone/>
              <a:defRPr sz="1400" kern="1200" baseline="0">
                <a:solidFill>
                  <a:srgbClr val="384B96"/>
                </a:solidFill>
                <a:latin typeface="+mn-lt"/>
                <a:ea typeface="+mn-ea"/>
                <a:cs typeface="+mn-cs"/>
              </a:defRPr>
            </a:lvl9pPr>
          </a:lstStyle>
          <a:p>
            <a:r>
              <a:rPr lang="nl-NL" dirty="0"/>
              <a:t>Basis is secure ontwerpen, ontwikkelen en testen</a:t>
            </a:r>
          </a:p>
          <a:p>
            <a:r>
              <a:rPr lang="nl-NL" dirty="0"/>
              <a:t>Requirements: </a:t>
            </a:r>
          </a:p>
          <a:p>
            <a:pPr lvl="1"/>
            <a:r>
              <a:rPr lang="nl-NL" dirty="0"/>
              <a:t>Risicoanalyse en maatregelen</a:t>
            </a:r>
          </a:p>
          <a:p>
            <a:r>
              <a:rPr lang="nl-NL" dirty="0"/>
              <a:t>Ontwerp: Verklein het aanvalsoppervlak</a:t>
            </a:r>
          </a:p>
          <a:p>
            <a:pPr lvl="1"/>
            <a:r>
              <a:rPr lang="nl-NL" dirty="0"/>
              <a:t>Waar gaat alle data heen en waar komt deze vandaan (dataflowdiagram)</a:t>
            </a:r>
          </a:p>
          <a:p>
            <a:pPr lvl="1"/>
            <a:r>
              <a:rPr lang="nl-NL" dirty="0"/>
              <a:t>Pas Gegevensbescherming toe met encryptie (opslag en transport)</a:t>
            </a:r>
          </a:p>
          <a:p>
            <a:pPr lvl="1"/>
            <a:endParaRPr lang="nl-NL" dirty="0"/>
          </a:p>
        </p:txBody>
      </p:sp>
    </p:spTree>
    <p:extLst>
      <p:ext uri="{BB962C8B-B14F-4D97-AF65-F5344CB8AC3E}">
        <p14:creationId xmlns:p14="http://schemas.microsoft.com/office/powerpoint/2010/main" val="399092381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038CEF-4D13-D543-A40B-C4F9D43EDB25}"/>
              </a:ext>
            </a:extLst>
          </p:cNvPr>
          <p:cNvSpPr>
            <a:spLocks noGrp="1"/>
          </p:cNvSpPr>
          <p:nvPr>
            <p:ph type="title"/>
          </p:nvPr>
        </p:nvSpPr>
        <p:spPr/>
        <p:txBody>
          <a:bodyPr/>
          <a:lstStyle/>
          <a:p>
            <a:r>
              <a:rPr lang="nl-NL" dirty="0"/>
              <a:t>Goed ontwikkelen</a:t>
            </a:r>
          </a:p>
        </p:txBody>
      </p:sp>
      <p:pic>
        <p:nvPicPr>
          <p:cNvPr id="6" name="Tijdelijke aanduiding voor inhoud 5"/>
          <p:cNvPicPr>
            <a:picLocks noGrp="1" noChangeAspect="1"/>
          </p:cNvPicPr>
          <p:nvPr>
            <p:ph idx="1"/>
          </p:nvPr>
        </p:nvPicPr>
        <p:blipFill>
          <a:blip r:embed="rId3"/>
          <a:stretch>
            <a:fillRect/>
          </a:stretch>
        </p:blipFill>
        <p:spPr>
          <a:xfrm>
            <a:off x="1007344" y="1277478"/>
            <a:ext cx="3926561" cy="957722"/>
          </a:xfrm>
          <a:prstGeom prst="rect">
            <a:avLst/>
          </a:prstGeom>
        </p:spPr>
      </p:pic>
      <p:sp>
        <p:nvSpPr>
          <p:cNvPr id="9" name="Tijdelijke aanduiding voor inhoud 2">
            <a:extLst>
              <a:ext uri="{FF2B5EF4-FFF2-40B4-BE49-F238E27FC236}">
                <a16:creationId xmlns:a16="http://schemas.microsoft.com/office/drawing/2014/main" id="{72534671-AD3A-1F4C-8204-959A49D4F40F}"/>
              </a:ext>
            </a:extLst>
          </p:cNvPr>
          <p:cNvSpPr txBox="1">
            <a:spLocks/>
          </p:cNvSpPr>
          <p:nvPr/>
        </p:nvSpPr>
        <p:spPr>
          <a:xfrm>
            <a:off x="1098176" y="2235200"/>
            <a:ext cx="7588624" cy="2655455"/>
          </a:xfrm>
          <a:prstGeom prst="rect">
            <a:avLst/>
          </a:prstGeom>
        </p:spPr>
        <p:txBody>
          <a:bodyPr vert="horz" lIns="0" tIns="0" rIns="0" bIns="0" rtlCol="0">
            <a:noAutofit/>
          </a:bodyPr>
          <a:lstStyle>
            <a:lvl1pPr marL="266400" indent="-266400" algn="l" defTabSz="457200" rtl="0" eaLnBrk="1" latinLnBrk="0" hangingPunct="1">
              <a:lnSpc>
                <a:spcPct val="100000"/>
              </a:lnSpc>
              <a:spcBef>
                <a:spcPts val="0"/>
              </a:spcBef>
              <a:buClr>
                <a:srgbClr val="4AB8A7"/>
              </a:buClr>
              <a:buFont typeface="Arial"/>
              <a:buChar char="•"/>
              <a:defRPr sz="2000" kern="1200" spc="0" baseline="0">
                <a:solidFill>
                  <a:srgbClr val="384B96"/>
                </a:solidFill>
                <a:latin typeface="+mn-lt"/>
                <a:ea typeface="+mn-ea"/>
                <a:cs typeface="+mn-cs"/>
              </a:defRPr>
            </a:lvl1pPr>
            <a:lvl2pPr marL="543600" indent="-277200" algn="l" defTabSz="457200" rtl="0" eaLnBrk="1" latinLnBrk="0" hangingPunct="1">
              <a:lnSpc>
                <a:spcPct val="100000"/>
              </a:lnSpc>
              <a:spcBef>
                <a:spcPts val="0"/>
              </a:spcBef>
              <a:buClr>
                <a:srgbClr val="4AB8A7"/>
              </a:buClr>
              <a:buFont typeface="Arial"/>
              <a:buChar char="•"/>
              <a:defRPr sz="1800" kern="1200" spc="0" baseline="0">
                <a:solidFill>
                  <a:srgbClr val="384B96"/>
                </a:solidFill>
                <a:latin typeface="+mn-lt"/>
                <a:ea typeface="+mn-ea"/>
                <a:cs typeface="+mn-cs"/>
              </a:defRPr>
            </a:lvl2pPr>
            <a:lvl3pPr marL="806400" indent="-266400" algn="l" defTabSz="457200" rtl="0" eaLnBrk="1" latinLnBrk="0" hangingPunct="1">
              <a:lnSpc>
                <a:spcPct val="100000"/>
              </a:lnSpc>
              <a:spcBef>
                <a:spcPts val="0"/>
              </a:spcBef>
              <a:buClr>
                <a:srgbClr val="384B96"/>
              </a:buClr>
              <a:buFont typeface="Arial"/>
              <a:buChar char="•"/>
              <a:defRPr sz="1600" kern="1200" spc="0" baseline="0">
                <a:solidFill>
                  <a:srgbClr val="384B96"/>
                </a:solidFill>
                <a:latin typeface="+mn-lt"/>
                <a:ea typeface="+mn-ea"/>
                <a:cs typeface="+mn-cs"/>
              </a:defRPr>
            </a:lvl3pPr>
            <a:lvl4pPr marL="0" indent="0" algn="l" defTabSz="457200" rtl="0" eaLnBrk="1" latinLnBrk="0" hangingPunct="1">
              <a:lnSpc>
                <a:spcPct val="100000"/>
              </a:lnSpc>
              <a:spcBef>
                <a:spcPts val="0"/>
              </a:spcBef>
              <a:spcAft>
                <a:spcPts val="3600"/>
              </a:spcAft>
              <a:buClr>
                <a:srgbClr val="4AB8A7"/>
              </a:buClr>
              <a:buFontTx/>
              <a:buNone/>
              <a:defRPr sz="2600" kern="1200" spc="0" baseline="0">
                <a:solidFill>
                  <a:srgbClr val="384B96"/>
                </a:solidFill>
                <a:latin typeface="+mn-lt"/>
                <a:ea typeface="+mn-ea"/>
                <a:cs typeface="+mn-cs"/>
              </a:defRPr>
            </a:lvl4pPr>
            <a:lvl5pPr marL="0" indent="0" algn="l" defTabSz="457200" rtl="0" eaLnBrk="1" latinLnBrk="0" hangingPunct="1">
              <a:lnSpc>
                <a:spcPct val="100000"/>
              </a:lnSpc>
              <a:spcBef>
                <a:spcPts val="0"/>
              </a:spcBef>
              <a:buClr>
                <a:srgbClr val="4AB8A7"/>
              </a:buClr>
              <a:buFontTx/>
              <a:buNone/>
              <a:defRPr sz="1600" kern="1200" spc="0">
                <a:solidFill>
                  <a:srgbClr val="384B96"/>
                </a:solidFill>
                <a:latin typeface="+mn-lt"/>
                <a:ea typeface="+mn-ea"/>
                <a:cs typeface="+mn-cs"/>
              </a:defRPr>
            </a:lvl5pPr>
            <a:lvl6pPr marL="266400" indent="0" algn="l" defTabSz="457200" rtl="0" eaLnBrk="1" latinLnBrk="0" hangingPunct="1">
              <a:spcBef>
                <a:spcPts val="0"/>
              </a:spcBef>
              <a:buFontTx/>
              <a:buNone/>
              <a:defRPr sz="2000" kern="1200" baseline="0">
                <a:solidFill>
                  <a:srgbClr val="384B96"/>
                </a:solidFill>
                <a:latin typeface="+mn-lt"/>
                <a:ea typeface="+mn-ea"/>
                <a:cs typeface="+mn-cs"/>
              </a:defRPr>
            </a:lvl6pPr>
            <a:lvl7pPr marL="543600" indent="0" algn="l" defTabSz="457200" rtl="0" eaLnBrk="1" latinLnBrk="0" hangingPunct="1">
              <a:spcBef>
                <a:spcPts val="0"/>
              </a:spcBef>
              <a:buFontTx/>
              <a:buNone/>
              <a:defRPr sz="1800" kern="1200" baseline="0">
                <a:solidFill>
                  <a:srgbClr val="384B96"/>
                </a:solidFill>
                <a:latin typeface="+mn-lt"/>
                <a:ea typeface="+mn-ea"/>
                <a:cs typeface="+mn-cs"/>
              </a:defRPr>
            </a:lvl7pPr>
            <a:lvl8pPr marL="806400" indent="0" algn="l" defTabSz="457200" rtl="0" eaLnBrk="1" latinLnBrk="0" hangingPunct="1">
              <a:spcBef>
                <a:spcPts val="0"/>
              </a:spcBef>
              <a:buFontTx/>
              <a:buNone/>
              <a:defRPr sz="1600" kern="1200" baseline="0">
                <a:solidFill>
                  <a:srgbClr val="384B96"/>
                </a:solidFill>
                <a:latin typeface="+mn-lt"/>
                <a:ea typeface="+mn-ea"/>
                <a:cs typeface="+mn-cs"/>
              </a:defRPr>
            </a:lvl8pPr>
            <a:lvl9pPr marL="0" indent="0" algn="l" defTabSz="457200" rtl="0" eaLnBrk="1" latinLnBrk="0" hangingPunct="1">
              <a:spcBef>
                <a:spcPts val="0"/>
              </a:spcBef>
              <a:buFontTx/>
              <a:buNone/>
              <a:defRPr sz="1400" kern="1200" baseline="0">
                <a:solidFill>
                  <a:srgbClr val="384B96"/>
                </a:solidFill>
                <a:latin typeface="+mn-lt"/>
                <a:ea typeface="+mn-ea"/>
                <a:cs typeface="+mn-cs"/>
              </a:defRPr>
            </a:lvl9pPr>
          </a:lstStyle>
          <a:p>
            <a:r>
              <a:rPr lang="nl-NL" dirty="0"/>
              <a:t>Ontwikkelen: maak gebruik secure </a:t>
            </a:r>
            <a:r>
              <a:rPr lang="nl-NL" dirty="0" err="1"/>
              <a:t>coding</a:t>
            </a:r>
            <a:r>
              <a:rPr lang="nl-NL" dirty="0"/>
              <a:t> </a:t>
            </a:r>
            <a:r>
              <a:rPr lang="nl-NL" dirty="0" err="1"/>
              <a:t>practices</a:t>
            </a:r>
            <a:r>
              <a:rPr lang="nl-NL" dirty="0"/>
              <a:t>:</a:t>
            </a:r>
          </a:p>
          <a:p>
            <a:pPr lvl="1"/>
            <a:r>
              <a:rPr lang="nl-NL" dirty="0"/>
              <a:t>hergebruik veilige architecturen en softwarebibliotheken</a:t>
            </a:r>
          </a:p>
          <a:p>
            <a:pPr lvl="1"/>
            <a:r>
              <a:rPr lang="nl-NL" dirty="0"/>
              <a:t>Denk aan beheer-interfaces en behoefte inclusief logging!</a:t>
            </a:r>
          </a:p>
          <a:p>
            <a:r>
              <a:rPr lang="nl-NL" dirty="0"/>
              <a:t>Testen en verificatie</a:t>
            </a:r>
          </a:p>
          <a:p>
            <a:pPr lvl="1"/>
            <a:r>
              <a:rPr lang="nl-NL" dirty="0"/>
              <a:t>Black/</a:t>
            </a:r>
            <a:r>
              <a:rPr lang="nl-NL" dirty="0" err="1"/>
              <a:t>grey</a:t>
            </a:r>
            <a:r>
              <a:rPr lang="nl-NL" dirty="0"/>
              <a:t> box </a:t>
            </a:r>
            <a:r>
              <a:rPr lang="nl-NL" dirty="0" err="1"/>
              <a:t>testing</a:t>
            </a:r>
            <a:r>
              <a:rPr lang="nl-NL" dirty="0"/>
              <a:t> van functionaliteiten incl. analyse programmacode; </a:t>
            </a:r>
          </a:p>
          <a:p>
            <a:pPr lvl="1"/>
            <a:r>
              <a:rPr lang="nl-NL" dirty="0"/>
              <a:t>Test wijzigingen eerst  in een test- of acceptatieomgeving</a:t>
            </a:r>
          </a:p>
          <a:p>
            <a:r>
              <a:rPr lang="nl-NL" dirty="0"/>
              <a:t>Release</a:t>
            </a:r>
          </a:p>
          <a:p>
            <a:pPr lvl="1"/>
            <a:r>
              <a:rPr lang="nl-NL" dirty="0"/>
              <a:t>Incident response / calamiteitenplan</a:t>
            </a:r>
          </a:p>
          <a:p>
            <a:pPr lvl="1"/>
            <a:r>
              <a:rPr lang="nl-NL" dirty="0"/>
              <a:t>Goed wijzigingsbeheer, waaronder scheiding test-/ acceptatie van productie </a:t>
            </a:r>
          </a:p>
        </p:txBody>
      </p:sp>
    </p:spTree>
    <p:extLst>
      <p:ext uri="{BB962C8B-B14F-4D97-AF65-F5344CB8AC3E}">
        <p14:creationId xmlns:p14="http://schemas.microsoft.com/office/powerpoint/2010/main" val="103606706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D15A09-5AC5-D345-8727-A09550A83665}"/>
              </a:ext>
            </a:extLst>
          </p:cNvPr>
          <p:cNvSpPr>
            <a:spLocks noGrp="1"/>
          </p:cNvSpPr>
          <p:nvPr>
            <p:ph type="title"/>
          </p:nvPr>
        </p:nvSpPr>
        <p:spPr/>
        <p:txBody>
          <a:bodyPr/>
          <a:lstStyle/>
          <a:p>
            <a:r>
              <a:rPr lang="nl-NL" dirty="0"/>
              <a:t>Meer informatie?</a:t>
            </a:r>
          </a:p>
        </p:txBody>
      </p:sp>
      <p:sp>
        <p:nvSpPr>
          <p:cNvPr id="10" name="Tijdelijke aanduiding voor inhoud 9">
            <a:extLst>
              <a:ext uri="{FF2B5EF4-FFF2-40B4-BE49-F238E27FC236}">
                <a16:creationId xmlns:a16="http://schemas.microsoft.com/office/drawing/2014/main" id="{ECFB6E9A-5791-8B40-BF6F-5B2E0D34D841}"/>
              </a:ext>
            </a:extLst>
          </p:cNvPr>
          <p:cNvSpPr>
            <a:spLocks noGrp="1"/>
          </p:cNvSpPr>
          <p:nvPr>
            <p:ph idx="1"/>
          </p:nvPr>
        </p:nvSpPr>
        <p:spPr/>
        <p:txBody>
          <a:bodyPr/>
          <a:lstStyle/>
          <a:p>
            <a:r>
              <a:rPr lang="nl-NL" dirty="0"/>
              <a:t>Zie </a:t>
            </a:r>
            <a:r>
              <a:rPr lang="nl-NL" dirty="0" err="1"/>
              <a:t>afsprakenstelsel.medmij.nl</a:t>
            </a:r>
            <a:endParaRPr lang="nl-NL" dirty="0"/>
          </a:p>
        </p:txBody>
      </p:sp>
      <p:pic>
        <p:nvPicPr>
          <p:cNvPr id="9" name="Afbeelding 8">
            <a:extLst>
              <a:ext uri="{FF2B5EF4-FFF2-40B4-BE49-F238E27FC236}">
                <a16:creationId xmlns:a16="http://schemas.microsoft.com/office/drawing/2014/main" id="{0A0AC556-24AC-C445-BA56-875568F7128D}"/>
              </a:ext>
            </a:extLst>
          </p:cNvPr>
          <p:cNvPicPr>
            <a:picLocks noChangeAspect="1"/>
          </p:cNvPicPr>
          <p:nvPr/>
        </p:nvPicPr>
        <p:blipFill>
          <a:blip r:embed="rId3"/>
          <a:stretch>
            <a:fillRect/>
          </a:stretch>
        </p:blipFill>
        <p:spPr>
          <a:xfrm>
            <a:off x="270970" y="1810417"/>
            <a:ext cx="8602060" cy="5143500"/>
          </a:xfrm>
          <a:prstGeom prst="rect">
            <a:avLst/>
          </a:prstGeom>
        </p:spPr>
      </p:pic>
    </p:spTree>
    <p:extLst>
      <p:ext uri="{BB962C8B-B14F-4D97-AF65-F5344CB8AC3E}">
        <p14:creationId xmlns:p14="http://schemas.microsoft.com/office/powerpoint/2010/main" val="152351627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D15A09-5AC5-D345-8727-A09550A83665}"/>
              </a:ext>
            </a:extLst>
          </p:cNvPr>
          <p:cNvSpPr>
            <a:spLocks noGrp="1"/>
          </p:cNvSpPr>
          <p:nvPr>
            <p:ph type="title"/>
          </p:nvPr>
        </p:nvSpPr>
        <p:spPr/>
        <p:txBody>
          <a:bodyPr/>
          <a:lstStyle/>
          <a:p>
            <a:r>
              <a:rPr lang="nl-NL" dirty="0"/>
              <a:t>Meer informatie?</a:t>
            </a:r>
          </a:p>
        </p:txBody>
      </p:sp>
      <p:sp>
        <p:nvSpPr>
          <p:cNvPr id="10" name="Tijdelijke aanduiding voor inhoud 9">
            <a:extLst>
              <a:ext uri="{FF2B5EF4-FFF2-40B4-BE49-F238E27FC236}">
                <a16:creationId xmlns:a16="http://schemas.microsoft.com/office/drawing/2014/main" id="{ECFB6E9A-5791-8B40-BF6F-5B2E0D34D841}"/>
              </a:ext>
            </a:extLst>
          </p:cNvPr>
          <p:cNvSpPr>
            <a:spLocks noGrp="1"/>
          </p:cNvSpPr>
          <p:nvPr>
            <p:ph idx="1"/>
          </p:nvPr>
        </p:nvSpPr>
        <p:spPr/>
        <p:txBody>
          <a:bodyPr/>
          <a:lstStyle/>
          <a:p>
            <a:r>
              <a:rPr lang="nl-NL" dirty="0"/>
              <a:t>Zie: https://deelnemers.medmij.nl</a:t>
            </a:r>
          </a:p>
        </p:txBody>
      </p:sp>
      <p:pic>
        <p:nvPicPr>
          <p:cNvPr id="3" name="Afbeelding 2">
            <a:extLst>
              <a:ext uri="{FF2B5EF4-FFF2-40B4-BE49-F238E27FC236}">
                <a16:creationId xmlns:a16="http://schemas.microsoft.com/office/drawing/2014/main" id="{BCF9FE24-FD99-4CD7-8617-5E404EDA9C62}"/>
              </a:ext>
            </a:extLst>
          </p:cNvPr>
          <p:cNvPicPr>
            <a:picLocks noChangeAspect="1"/>
          </p:cNvPicPr>
          <p:nvPr/>
        </p:nvPicPr>
        <p:blipFill>
          <a:blip r:embed="rId3"/>
          <a:stretch>
            <a:fillRect/>
          </a:stretch>
        </p:blipFill>
        <p:spPr>
          <a:xfrm>
            <a:off x="1098176" y="1712993"/>
            <a:ext cx="5906347" cy="3430507"/>
          </a:xfrm>
          <a:prstGeom prst="rect">
            <a:avLst/>
          </a:prstGeom>
        </p:spPr>
      </p:pic>
    </p:spTree>
    <p:extLst>
      <p:ext uri="{BB962C8B-B14F-4D97-AF65-F5344CB8AC3E}">
        <p14:creationId xmlns:p14="http://schemas.microsoft.com/office/powerpoint/2010/main" val="65597954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7774FB-71C9-F448-BC07-36B3A4A19D14}"/>
              </a:ext>
            </a:extLst>
          </p:cNvPr>
          <p:cNvSpPr>
            <a:spLocks noGrp="1"/>
          </p:cNvSpPr>
          <p:nvPr>
            <p:ph type="title"/>
          </p:nvPr>
        </p:nvSpPr>
        <p:spPr/>
        <p:txBody>
          <a:bodyPr/>
          <a:lstStyle/>
          <a:p>
            <a:r>
              <a:rPr lang="nl-NL" dirty="0"/>
              <a:t>Doel presentatie</a:t>
            </a:r>
          </a:p>
        </p:txBody>
      </p:sp>
      <p:sp>
        <p:nvSpPr>
          <p:cNvPr id="5" name="Tijdelijke aanduiding voor inhoud 4">
            <a:extLst>
              <a:ext uri="{FF2B5EF4-FFF2-40B4-BE49-F238E27FC236}">
                <a16:creationId xmlns:a16="http://schemas.microsoft.com/office/drawing/2014/main" id="{2E55FF8C-FA49-4B4C-8753-D696CB839F98}"/>
              </a:ext>
            </a:extLst>
          </p:cNvPr>
          <p:cNvSpPr>
            <a:spLocks noGrp="1"/>
          </p:cNvSpPr>
          <p:nvPr>
            <p:ph idx="1"/>
          </p:nvPr>
        </p:nvSpPr>
        <p:spPr/>
        <p:txBody>
          <a:bodyPr/>
          <a:lstStyle/>
          <a:p>
            <a:pPr marL="0" indent="0">
              <a:buNone/>
            </a:pPr>
            <a:r>
              <a:rPr lang="nl-NL" dirty="0"/>
              <a:t>Bewust zijn van de werking van MedMij en de keten-verantwoordelijkheden.</a:t>
            </a:r>
          </a:p>
          <a:p>
            <a:endParaRPr lang="nl-NL" dirty="0"/>
          </a:p>
          <a:p>
            <a:r>
              <a:rPr lang="nl-NL" dirty="0"/>
              <a:t>Bevorderen inzicht in</a:t>
            </a:r>
          </a:p>
          <a:p>
            <a:pPr lvl="1"/>
            <a:r>
              <a:rPr lang="nl-NL" dirty="0"/>
              <a:t>Opzet van het MedMij Afsprakenstelsel</a:t>
            </a:r>
          </a:p>
          <a:p>
            <a:pPr lvl="1"/>
            <a:r>
              <a:rPr lang="nl-NL" dirty="0"/>
              <a:t>Eigen verantwoordelijkheden van de deelnemer</a:t>
            </a:r>
          </a:p>
          <a:p>
            <a:pPr lvl="1"/>
            <a:r>
              <a:rPr lang="nl-NL" dirty="0"/>
              <a:t>Toetsing (externe) invulling verantwoordelijkheden deelnemer</a:t>
            </a:r>
          </a:p>
          <a:p>
            <a:pPr lvl="1"/>
            <a:r>
              <a:rPr lang="nl-NL" dirty="0"/>
              <a:t>Normenkader informatiebeveiliging</a:t>
            </a:r>
          </a:p>
          <a:p>
            <a:pPr lvl="1"/>
            <a:r>
              <a:rPr lang="nl-NL" dirty="0"/>
              <a:t>Goed beleid, ontwikkelen en beheren in het kader van de operationele  kwaliteit van de gegevensdiensten.</a:t>
            </a:r>
          </a:p>
        </p:txBody>
      </p:sp>
    </p:spTree>
    <p:extLst>
      <p:ext uri="{BB962C8B-B14F-4D97-AF65-F5344CB8AC3E}">
        <p14:creationId xmlns:p14="http://schemas.microsoft.com/office/powerpoint/2010/main" val="247752978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D15A09-5AC5-D345-8727-A09550A83665}"/>
              </a:ext>
            </a:extLst>
          </p:cNvPr>
          <p:cNvSpPr>
            <a:spLocks noGrp="1"/>
          </p:cNvSpPr>
          <p:nvPr>
            <p:ph type="title"/>
          </p:nvPr>
        </p:nvSpPr>
        <p:spPr/>
        <p:txBody>
          <a:bodyPr/>
          <a:lstStyle/>
          <a:p>
            <a:r>
              <a:rPr lang="nl-NL" dirty="0"/>
              <a:t>Contactinformatie?</a:t>
            </a:r>
          </a:p>
        </p:txBody>
      </p:sp>
      <p:sp>
        <p:nvSpPr>
          <p:cNvPr id="10" name="Tijdelijke aanduiding voor inhoud 9">
            <a:extLst>
              <a:ext uri="{FF2B5EF4-FFF2-40B4-BE49-F238E27FC236}">
                <a16:creationId xmlns:a16="http://schemas.microsoft.com/office/drawing/2014/main" id="{ECFB6E9A-5791-8B40-BF6F-5B2E0D34D841}"/>
              </a:ext>
            </a:extLst>
          </p:cNvPr>
          <p:cNvSpPr>
            <a:spLocks noGrp="1"/>
          </p:cNvSpPr>
          <p:nvPr>
            <p:ph idx="1"/>
          </p:nvPr>
        </p:nvSpPr>
        <p:spPr/>
        <p:txBody>
          <a:bodyPr/>
          <a:lstStyle/>
          <a:p>
            <a:r>
              <a:rPr lang="nl-NL" dirty="0"/>
              <a:t>Mail of bel met het MedMij-loket via info@medmij.nl of 070 317 34 34</a:t>
            </a:r>
          </a:p>
          <a:p>
            <a:endParaRPr lang="nl-NL" dirty="0"/>
          </a:p>
          <a:p>
            <a:r>
              <a:rPr lang="nl-NL" dirty="0" err="1"/>
              <a:t>MedMij</a:t>
            </a:r>
            <a:r>
              <a:rPr lang="nl-NL" dirty="0"/>
              <a:t> Risk en Security</a:t>
            </a:r>
          </a:p>
          <a:p>
            <a:pPr lvl="1"/>
            <a:r>
              <a:rPr lang="nl-NL" dirty="0">
                <a:hlinkClick r:id="rId3"/>
              </a:rPr>
              <a:t>secmgt@medmij.nl</a:t>
            </a:r>
            <a:endParaRPr lang="nl-NL" dirty="0"/>
          </a:p>
          <a:p>
            <a:pPr lvl="1"/>
            <a:r>
              <a:rPr lang="nl-NL" dirty="0"/>
              <a:t>070 314 3447 (tijdens kantooruren, vragen naar Risk en Security)</a:t>
            </a:r>
          </a:p>
          <a:p>
            <a:pPr lvl="1"/>
            <a:r>
              <a:rPr lang="nl-NL" dirty="0"/>
              <a:t>0657436902 (alleen bij spoedgevallen, ook bereikbaar buiten kantoortijden).</a:t>
            </a:r>
          </a:p>
          <a:p>
            <a:endParaRPr lang="nl-NL" dirty="0"/>
          </a:p>
          <a:p>
            <a:r>
              <a:rPr lang="nl-NL" dirty="0"/>
              <a:t>MedMij Beheerorganisatie </a:t>
            </a:r>
            <a:r>
              <a:rPr lang="nl-NL" dirty="0" err="1"/>
              <a:t>tbv</a:t>
            </a:r>
            <a:r>
              <a:rPr lang="nl-NL" dirty="0"/>
              <a:t> operationele processen</a:t>
            </a:r>
          </a:p>
          <a:p>
            <a:pPr lvl="1"/>
            <a:r>
              <a:rPr lang="nl-NL" dirty="0">
                <a:hlinkClick r:id="rId4"/>
              </a:rPr>
              <a:t>regie@medmij.nl</a:t>
            </a:r>
            <a:endParaRPr lang="nl-NL" dirty="0"/>
          </a:p>
          <a:p>
            <a:pPr lvl="1"/>
            <a:r>
              <a:rPr lang="nl-NL" dirty="0"/>
              <a:t>070 317 3487 (tijdens kantooruren)</a:t>
            </a:r>
          </a:p>
        </p:txBody>
      </p:sp>
    </p:spTree>
    <p:extLst>
      <p:ext uri="{BB962C8B-B14F-4D97-AF65-F5344CB8AC3E}">
        <p14:creationId xmlns:p14="http://schemas.microsoft.com/office/powerpoint/2010/main" val="221359561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7E53B8-EF14-834E-AE43-54CA0471BBAE}"/>
              </a:ext>
            </a:extLst>
          </p:cNvPr>
          <p:cNvSpPr>
            <a:spLocks noGrp="1"/>
          </p:cNvSpPr>
          <p:nvPr>
            <p:ph type="title"/>
          </p:nvPr>
        </p:nvSpPr>
        <p:spPr/>
        <p:txBody>
          <a:bodyPr/>
          <a:lstStyle/>
          <a:p>
            <a:r>
              <a:rPr lang="nl-NL" dirty="0"/>
              <a:t>Het MedMij Afsprakenstelsel</a:t>
            </a:r>
          </a:p>
        </p:txBody>
      </p:sp>
      <p:sp>
        <p:nvSpPr>
          <p:cNvPr id="5" name="Tijdelijke aanduiding voor inhoud 4">
            <a:extLst>
              <a:ext uri="{FF2B5EF4-FFF2-40B4-BE49-F238E27FC236}">
                <a16:creationId xmlns:a16="http://schemas.microsoft.com/office/drawing/2014/main" id="{3D469311-CB40-8648-AB8D-0C7A54B462C9}"/>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71168197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3CAB753-79C0-47CB-856A-DA9609D4403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05440" y="842037"/>
            <a:ext cx="6365953" cy="2122461"/>
          </a:xfrm>
          <a:prstGeom prst="rect">
            <a:avLst/>
          </a:prstGeom>
        </p:spPr>
      </p:pic>
      <p:sp>
        <p:nvSpPr>
          <p:cNvPr id="8" name="Bijschrift: lijn 7">
            <a:extLst>
              <a:ext uri="{FF2B5EF4-FFF2-40B4-BE49-F238E27FC236}">
                <a16:creationId xmlns:a16="http://schemas.microsoft.com/office/drawing/2014/main" id="{9B5E35D0-7CD0-4FA7-97D7-548AD86043EE}"/>
              </a:ext>
            </a:extLst>
          </p:cNvPr>
          <p:cNvSpPr/>
          <p:nvPr/>
        </p:nvSpPr>
        <p:spPr>
          <a:xfrm>
            <a:off x="241216" y="3223002"/>
            <a:ext cx="8424000" cy="1512000"/>
          </a:xfrm>
          <a:prstGeom prst="borderCallout1">
            <a:avLst>
              <a:gd name="adj1" fmla="val -53678"/>
              <a:gd name="adj2" fmla="val 54925"/>
              <a:gd name="adj3" fmla="val -6115"/>
              <a:gd name="adj4" fmla="val 59524"/>
            </a:avLst>
          </a:prstGeom>
          <a:solidFill>
            <a:schemeClr val="bg1"/>
          </a:solidFill>
          <a:ln w="19050">
            <a:solidFill>
              <a:srgbClr val="4AB8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nl-NL" sz="1600" dirty="0">
                <a:solidFill>
                  <a:srgbClr val="384B96"/>
                </a:solidFill>
                <a:latin typeface="Calibri" panose="020F0502020204030204" pitchFamily="34" charset="0"/>
              </a:rPr>
              <a:t>Persoonsdomein (DVP): bieden Persoonlijke Gezondheid Omgeving (PGO) aan burgers.</a:t>
            </a:r>
          </a:p>
          <a:p>
            <a:pPr marL="285750" indent="-285750">
              <a:buFont typeface="Arial" panose="020B0604020202020204" pitchFamily="34" charset="0"/>
              <a:buChar char="•"/>
            </a:pPr>
            <a:r>
              <a:rPr lang="nl-NL" sz="1600" dirty="0">
                <a:solidFill>
                  <a:srgbClr val="384B96"/>
                </a:solidFill>
                <a:latin typeface="Calibri" panose="020F0502020204030204" pitchFamily="34" charset="0"/>
              </a:rPr>
              <a:t>Zorgaanbiedersdomein (DVA): uitwisseling van medische gegevens bij ICT systeem zorgaanbieder met PGO.</a:t>
            </a:r>
          </a:p>
          <a:p>
            <a:pPr marL="285750" indent="-285750">
              <a:buFont typeface="Arial" panose="020B0604020202020204" pitchFamily="34" charset="0"/>
              <a:buChar char="•"/>
            </a:pPr>
            <a:r>
              <a:rPr lang="nl-NL" sz="1600" dirty="0" err="1">
                <a:solidFill>
                  <a:srgbClr val="384B96"/>
                </a:solidFill>
                <a:latin typeface="Calibri" panose="020F0502020204030204" pitchFamily="34" charset="0"/>
              </a:rPr>
              <a:t>AfsprakenStelsel</a:t>
            </a:r>
            <a:r>
              <a:rPr lang="nl-NL" sz="1600" dirty="0">
                <a:solidFill>
                  <a:srgbClr val="384B96"/>
                </a:solidFill>
                <a:latin typeface="Calibri" panose="020F0502020204030204" pitchFamily="34" charset="0"/>
              </a:rPr>
              <a:t>: bevat spelregels, juridische, technische en organisatorische afspraken.</a:t>
            </a:r>
          </a:p>
          <a:p>
            <a:pPr marL="285750" indent="-285750">
              <a:buFont typeface="Arial" panose="020B0604020202020204" pitchFamily="34" charset="0"/>
              <a:buChar char="•"/>
            </a:pPr>
            <a:r>
              <a:rPr lang="nl-NL" sz="1600" dirty="0">
                <a:solidFill>
                  <a:srgbClr val="384B96"/>
                </a:solidFill>
                <a:latin typeface="Calibri" panose="020F0502020204030204" pitchFamily="34" charset="0"/>
              </a:rPr>
              <a:t>MedMij netwerk: virtueel netwerk waarop de uitwisseling plaatsvindt met afspraken om dit veilig en betrouwbaar te laten gebeuren. </a:t>
            </a:r>
            <a:endParaRPr lang="nl-NL" sz="1600" dirty="0">
              <a:solidFill>
                <a:srgbClr val="384B96"/>
              </a:solidFill>
            </a:endParaRPr>
          </a:p>
        </p:txBody>
      </p:sp>
      <p:sp>
        <p:nvSpPr>
          <p:cNvPr id="10" name="Titel 3">
            <a:extLst>
              <a:ext uri="{FF2B5EF4-FFF2-40B4-BE49-F238E27FC236}">
                <a16:creationId xmlns:a16="http://schemas.microsoft.com/office/drawing/2014/main" id="{F8CD81B1-FEDE-4183-ABC4-5C669648A3F6}"/>
              </a:ext>
            </a:extLst>
          </p:cNvPr>
          <p:cNvSpPr txBox="1">
            <a:spLocks/>
          </p:cNvSpPr>
          <p:nvPr/>
        </p:nvSpPr>
        <p:spPr>
          <a:xfrm>
            <a:off x="439512" y="227477"/>
            <a:ext cx="7375812" cy="937021"/>
          </a:xfrm>
          <a:prstGeom prst="rect">
            <a:avLst/>
          </a:prstGeom>
        </p:spPr>
        <p:txBody>
          <a:bodyPr/>
          <a:lstStyle>
            <a:lvl1pPr algn="l" defTabSz="457200" rtl="0" eaLnBrk="1" latinLnBrk="0" hangingPunct="1">
              <a:spcBef>
                <a:spcPct val="0"/>
              </a:spcBef>
              <a:buNone/>
              <a:defRPr sz="3600" b="1" i="0" kern="1200" baseline="0">
                <a:solidFill>
                  <a:srgbClr val="384B96"/>
                </a:solidFill>
                <a:latin typeface="+mn-lt"/>
                <a:ea typeface="+mj-ea"/>
                <a:cs typeface="+mj-cs"/>
              </a:defRPr>
            </a:lvl1pPr>
          </a:lstStyle>
          <a:p>
            <a:r>
              <a:rPr lang="nl-NL" sz="2800" b="0" dirty="0"/>
              <a:t>Hoe ziet het MedMij </a:t>
            </a:r>
            <a:r>
              <a:rPr lang="nl-NL" sz="2800" b="0" dirty="0" err="1"/>
              <a:t>AfsprakenStelsel</a:t>
            </a:r>
            <a:r>
              <a:rPr lang="nl-NL" sz="2800" b="0" dirty="0"/>
              <a:t> eruit? </a:t>
            </a:r>
          </a:p>
        </p:txBody>
      </p:sp>
      <p:sp>
        <p:nvSpPr>
          <p:cNvPr id="2" name="Rechthoek 1">
            <a:extLst>
              <a:ext uri="{FF2B5EF4-FFF2-40B4-BE49-F238E27FC236}">
                <a16:creationId xmlns:a16="http://schemas.microsoft.com/office/drawing/2014/main" id="{A09CA6AC-07A0-F44B-AED7-1B81CC102A0E}"/>
              </a:ext>
            </a:extLst>
          </p:cNvPr>
          <p:cNvSpPr/>
          <p:nvPr/>
        </p:nvSpPr>
        <p:spPr>
          <a:xfrm>
            <a:off x="4453217" y="2387084"/>
            <a:ext cx="343364" cy="369332"/>
          </a:xfrm>
          <a:prstGeom prst="rect">
            <a:avLst/>
          </a:prstGeom>
        </p:spPr>
        <p:txBody>
          <a:bodyPr wrap="none">
            <a:spAutoFit/>
          </a:bodyPr>
          <a:lstStyle/>
          <a:p>
            <a:r>
              <a:rPr lang="nl-NL" dirty="0">
                <a:solidFill>
                  <a:srgbClr val="000000"/>
                </a:solidFill>
                <a:latin typeface="-webkit-standard"/>
              </a:rPr>
              <a:t> </a:t>
            </a:r>
            <a:r>
              <a:rPr lang="nl-NL" dirty="0"/>
              <a:t>  </a:t>
            </a:r>
          </a:p>
        </p:txBody>
      </p:sp>
    </p:spTree>
    <p:extLst>
      <p:ext uri="{BB962C8B-B14F-4D97-AF65-F5344CB8AC3E}">
        <p14:creationId xmlns:p14="http://schemas.microsoft.com/office/powerpoint/2010/main" val="231907168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3">
            <a:extLst>
              <a:ext uri="{FF2B5EF4-FFF2-40B4-BE49-F238E27FC236}">
                <a16:creationId xmlns:a16="http://schemas.microsoft.com/office/drawing/2014/main" id="{F8CD81B1-FEDE-4183-ABC4-5C669648A3F6}"/>
              </a:ext>
            </a:extLst>
          </p:cNvPr>
          <p:cNvSpPr txBox="1">
            <a:spLocks/>
          </p:cNvSpPr>
          <p:nvPr/>
        </p:nvSpPr>
        <p:spPr>
          <a:xfrm>
            <a:off x="439512" y="227477"/>
            <a:ext cx="7375812" cy="3417423"/>
          </a:xfrm>
          <a:prstGeom prst="rect">
            <a:avLst/>
          </a:prstGeom>
        </p:spPr>
        <p:txBody>
          <a:bodyPr/>
          <a:lstStyle>
            <a:lvl1pPr algn="l" defTabSz="457200" rtl="0" eaLnBrk="1" latinLnBrk="0" hangingPunct="1">
              <a:spcBef>
                <a:spcPct val="0"/>
              </a:spcBef>
              <a:buNone/>
              <a:defRPr sz="3600" b="1" i="0" kern="1200" baseline="0">
                <a:solidFill>
                  <a:srgbClr val="384B96"/>
                </a:solidFill>
                <a:latin typeface="+mn-lt"/>
                <a:ea typeface="+mj-ea"/>
                <a:cs typeface="+mj-cs"/>
              </a:defRPr>
            </a:lvl1pPr>
          </a:lstStyle>
          <a:p>
            <a:endParaRPr lang="nl-NL" sz="3200" b="0" dirty="0"/>
          </a:p>
          <a:p>
            <a:r>
              <a:rPr lang="nl-NL" sz="3200" b="0" dirty="0"/>
              <a:t>Kerntaak</a:t>
            </a:r>
          </a:p>
          <a:p>
            <a:endParaRPr lang="nl-NL" sz="3200" b="0" dirty="0"/>
          </a:p>
          <a:p>
            <a:r>
              <a:rPr lang="nl-NL" sz="2000" b="0" dirty="0">
                <a:solidFill>
                  <a:srgbClr val="384B96"/>
                </a:solidFill>
                <a:latin typeface="Calibri" panose="020F0502020204030204" pitchFamily="34" charset="0"/>
                <a:ea typeface="Times New Roman" panose="02020603050405020304" pitchFamily="18" charset="0"/>
                <a:cs typeface="Maiandra GD" panose="020E0502030308020204" pitchFamily="34" charset="0"/>
              </a:rPr>
              <a:t>De kerntaak van MedMij is het mogelijk maken en stimuleren van de digitale uitwisseling van gezondheidsgegevens tussen inwoners van </a:t>
            </a:r>
            <a:r>
              <a:rPr lang="nl-NL" sz="2000" dirty="0">
                <a:solidFill>
                  <a:srgbClr val="384B96"/>
                </a:solidFill>
                <a:latin typeface="Calibri" panose="020F0502020204030204" pitchFamily="34" charset="0"/>
                <a:ea typeface="Times New Roman" panose="02020603050405020304" pitchFamily="18" charset="0"/>
                <a:cs typeface="Maiandra GD" panose="020E0502030308020204" pitchFamily="34" charset="0"/>
              </a:rPr>
              <a:t>Nederland</a:t>
            </a:r>
            <a:r>
              <a:rPr lang="nl-NL" sz="2000" b="0" dirty="0">
                <a:solidFill>
                  <a:srgbClr val="384B96"/>
                </a:solidFill>
                <a:latin typeface="Calibri" panose="020F0502020204030204" pitchFamily="34" charset="0"/>
                <a:ea typeface="Times New Roman" panose="02020603050405020304" pitchFamily="18" charset="0"/>
                <a:cs typeface="Maiandra GD" panose="020E0502030308020204" pitchFamily="34" charset="0"/>
              </a:rPr>
              <a:t> en hun zorgverleners en het creëren van vertrouwen dat dit op een veilige, gebruikersvriendelijke, </a:t>
            </a:r>
            <a:r>
              <a:rPr lang="nl-NL" sz="2000" b="0" dirty="0" err="1">
                <a:solidFill>
                  <a:srgbClr val="384B96"/>
                </a:solidFill>
                <a:latin typeface="Calibri" panose="020F0502020204030204" pitchFamily="34" charset="0"/>
                <a:ea typeface="Times New Roman" panose="02020603050405020304" pitchFamily="18" charset="0"/>
                <a:cs typeface="Maiandra GD" panose="020E0502030308020204" pitchFamily="34" charset="0"/>
              </a:rPr>
              <a:t>toekomstvaste</a:t>
            </a:r>
            <a:r>
              <a:rPr lang="nl-NL" sz="2000" b="0" dirty="0">
                <a:solidFill>
                  <a:srgbClr val="384B96"/>
                </a:solidFill>
                <a:latin typeface="Calibri" panose="020F0502020204030204" pitchFamily="34" charset="0"/>
                <a:ea typeface="Times New Roman" panose="02020603050405020304" pitchFamily="18" charset="0"/>
                <a:cs typeface="Maiandra GD" panose="020E0502030308020204" pitchFamily="34" charset="0"/>
              </a:rPr>
              <a:t> en betaalbare manier gebeurt.</a:t>
            </a:r>
            <a:endParaRPr lang="nl-NL" sz="2000" b="0" dirty="0">
              <a:solidFill>
                <a:srgbClr val="384B96"/>
              </a:solidFill>
            </a:endParaRPr>
          </a:p>
          <a:p>
            <a:endParaRPr lang="nl-NL" sz="3200" b="0" dirty="0"/>
          </a:p>
          <a:p>
            <a:r>
              <a:rPr lang="nl-NL" sz="3200" b="0" dirty="0"/>
              <a:t> </a:t>
            </a:r>
          </a:p>
        </p:txBody>
      </p:sp>
      <p:sp>
        <p:nvSpPr>
          <p:cNvPr id="2" name="Rechthoek 1">
            <a:extLst>
              <a:ext uri="{FF2B5EF4-FFF2-40B4-BE49-F238E27FC236}">
                <a16:creationId xmlns:a16="http://schemas.microsoft.com/office/drawing/2014/main" id="{A09CA6AC-07A0-F44B-AED7-1B81CC102A0E}"/>
              </a:ext>
            </a:extLst>
          </p:cNvPr>
          <p:cNvSpPr/>
          <p:nvPr/>
        </p:nvSpPr>
        <p:spPr>
          <a:xfrm>
            <a:off x="4453217" y="2387084"/>
            <a:ext cx="343364" cy="369332"/>
          </a:xfrm>
          <a:prstGeom prst="rect">
            <a:avLst/>
          </a:prstGeom>
        </p:spPr>
        <p:txBody>
          <a:bodyPr wrap="none">
            <a:spAutoFit/>
          </a:bodyPr>
          <a:lstStyle/>
          <a:p>
            <a:r>
              <a:rPr lang="nl-NL" dirty="0">
                <a:solidFill>
                  <a:srgbClr val="000000"/>
                </a:solidFill>
                <a:latin typeface="-webkit-standard"/>
              </a:rPr>
              <a:t> </a:t>
            </a:r>
            <a:r>
              <a:rPr lang="nl-NL" dirty="0"/>
              <a:t>  </a:t>
            </a:r>
          </a:p>
        </p:txBody>
      </p:sp>
    </p:spTree>
    <p:extLst>
      <p:ext uri="{BB962C8B-B14F-4D97-AF65-F5344CB8AC3E}">
        <p14:creationId xmlns:p14="http://schemas.microsoft.com/office/powerpoint/2010/main" val="403527067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3">
            <a:extLst>
              <a:ext uri="{FF2B5EF4-FFF2-40B4-BE49-F238E27FC236}">
                <a16:creationId xmlns:a16="http://schemas.microsoft.com/office/drawing/2014/main" id="{F8CD81B1-FEDE-4183-ABC4-5C669648A3F6}"/>
              </a:ext>
            </a:extLst>
          </p:cNvPr>
          <p:cNvSpPr txBox="1">
            <a:spLocks/>
          </p:cNvSpPr>
          <p:nvPr/>
        </p:nvSpPr>
        <p:spPr>
          <a:xfrm>
            <a:off x="439512" y="227477"/>
            <a:ext cx="3415441" cy="4706336"/>
          </a:xfrm>
          <a:prstGeom prst="rect">
            <a:avLst/>
          </a:prstGeom>
        </p:spPr>
        <p:txBody>
          <a:bodyPr/>
          <a:lstStyle>
            <a:lvl1pPr algn="l" defTabSz="457200" rtl="0" eaLnBrk="1" latinLnBrk="0" hangingPunct="1">
              <a:spcBef>
                <a:spcPct val="0"/>
              </a:spcBef>
              <a:buNone/>
              <a:defRPr sz="3600" b="1" i="0" kern="1200" baseline="0">
                <a:solidFill>
                  <a:srgbClr val="384B96"/>
                </a:solidFill>
                <a:latin typeface="+mn-lt"/>
                <a:ea typeface="+mj-ea"/>
                <a:cs typeface="+mj-cs"/>
              </a:defRPr>
            </a:lvl1pPr>
          </a:lstStyle>
          <a:p>
            <a:r>
              <a:rPr lang="nl-NL" sz="3200" b="0" dirty="0"/>
              <a:t>Waarom MedMij?</a:t>
            </a:r>
          </a:p>
          <a:p>
            <a:endParaRPr lang="nl-NL" sz="3200" b="0" dirty="0"/>
          </a:p>
          <a:p>
            <a:r>
              <a:rPr lang="nl-NL" sz="2400" b="0" dirty="0"/>
              <a:t>Voor MedMij bestonden er al PGO’s en zijn er zorgaanbieders die gegevens uitwisselen met patiënten. Dit gebeurt alleen door één-op-één afspraken. Gevolg, een wirwar van afspraken</a:t>
            </a:r>
          </a:p>
          <a:p>
            <a:endParaRPr lang="nl-NL" sz="2400" b="0" dirty="0"/>
          </a:p>
          <a:p>
            <a:endParaRPr lang="nl-NL" sz="2400" b="0" dirty="0"/>
          </a:p>
          <a:p>
            <a:endParaRPr lang="nl-NL" sz="3200" b="0" dirty="0"/>
          </a:p>
        </p:txBody>
      </p:sp>
      <p:sp>
        <p:nvSpPr>
          <p:cNvPr id="2" name="Rechthoek 1">
            <a:extLst>
              <a:ext uri="{FF2B5EF4-FFF2-40B4-BE49-F238E27FC236}">
                <a16:creationId xmlns:a16="http://schemas.microsoft.com/office/drawing/2014/main" id="{A09CA6AC-07A0-F44B-AED7-1B81CC102A0E}"/>
              </a:ext>
            </a:extLst>
          </p:cNvPr>
          <p:cNvSpPr/>
          <p:nvPr/>
        </p:nvSpPr>
        <p:spPr>
          <a:xfrm>
            <a:off x="4453217" y="2387084"/>
            <a:ext cx="343364" cy="369332"/>
          </a:xfrm>
          <a:prstGeom prst="rect">
            <a:avLst/>
          </a:prstGeom>
        </p:spPr>
        <p:txBody>
          <a:bodyPr wrap="none">
            <a:spAutoFit/>
          </a:bodyPr>
          <a:lstStyle/>
          <a:p>
            <a:r>
              <a:rPr lang="nl-NL" dirty="0">
                <a:solidFill>
                  <a:srgbClr val="000000"/>
                </a:solidFill>
                <a:latin typeface="-webkit-standard"/>
              </a:rPr>
              <a:t> </a:t>
            </a:r>
            <a:r>
              <a:rPr lang="nl-NL" dirty="0"/>
              <a:t>  </a:t>
            </a:r>
          </a:p>
        </p:txBody>
      </p:sp>
      <p:pic>
        <p:nvPicPr>
          <p:cNvPr id="3" name="Afbeelding 2">
            <a:extLst>
              <a:ext uri="{FF2B5EF4-FFF2-40B4-BE49-F238E27FC236}">
                <a16:creationId xmlns:a16="http://schemas.microsoft.com/office/drawing/2014/main" id="{2E6F871F-CE15-C88A-5AB6-71F0D29A4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4988" y="1214667"/>
            <a:ext cx="3227710" cy="3227710"/>
          </a:xfrm>
          <a:prstGeom prst="rect">
            <a:avLst/>
          </a:prstGeom>
        </p:spPr>
      </p:pic>
    </p:spTree>
    <p:extLst>
      <p:ext uri="{BB962C8B-B14F-4D97-AF65-F5344CB8AC3E}">
        <p14:creationId xmlns:p14="http://schemas.microsoft.com/office/powerpoint/2010/main" val="381342074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3">
            <a:extLst>
              <a:ext uri="{FF2B5EF4-FFF2-40B4-BE49-F238E27FC236}">
                <a16:creationId xmlns:a16="http://schemas.microsoft.com/office/drawing/2014/main" id="{F8CD81B1-FEDE-4183-ABC4-5C669648A3F6}"/>
              </a:ext>
            </a:extLst>
          </p:cNvPr>
          <p:cNvSpPr txBox="1">
            <a:spLocks/>
          </p:cNvSpPr>
          <p:nvPr/>
        </p:nvSpPr>
        <p:spPr>
          <a:xfrm>
            <a:off x="439512" y="227477"/>
            <a:ext cx="4507458" cy="4423464"/>
          </a:xfrm>
          <a:prstGeom prst="rect">
            <a:avLst/>
          </a:prstGeom>
        </p:spPr>
        <p:txBody>
          <a:bodyPr/>
          <a:lstStyle>
            <a:lvl1pPr algn="l" defTabSz="457200" rtl="0" eaLnBrk="1" latinLnBrk="0" hangingPunct="1">
              <a:spcBef>
                <a:spcPct val="0"/>
              </a:spcBef>
              <a:buNone/>
              <a:defRPr sz="3600" b="1" i="0" kern="1200" baseline="0">
                <a:solidFill>
                  <a:srgbClr val="384B96"/>
                </a:solidFill>
                <a:latin typeface="+mn-lt"/>
                <a:ea typeface="+mj-ea"/>
                <a:cs typeface="+mj-cs"/>
              </a:defRPr>
            </a:lvl1pPr>
          </a:lstStyle>
          <a:p>
            <a:r>
              <a:rPr lang="nl-NL" sz="2400" b="0" dirty="0"/>
              <a:t>MedMij is een landelijk afsprakenstelsel voor het uitwisselen voor zorginformatie. MedMij zorgt voor gestandaardiseerde uitwisseling over een beheerd netwerk. Deelnemers moeten voldoen aan MedMij eisen voordat deze mogen deelnemen. Deelnemer krijgt inspraak op doorontwikkeling van het afsprakenstelsel.  </a:t>
            </a:r>
          </a:p>
          <a:p>
            <a:r>
              <a:rPr lang="nl-NL" sz="3200" b="0" dirty="0"/>
              <a:t> </a:t>
            </a:r>
          </a:p>
        </p:txBody>
      </p:sp>
      <p:sp>
        <p:nvSpPr>
          <p:cNvPr id="2" name="Rechthoek 1">
            <a:extLst>
              <a:ext uri="{FF2B5EF4-FFF2-40B4-BE49-F238E27FC236}">
                <a16:creationId xmlns:a16="http://schemas.microsoft.com/office/drawing/2014/main" id="{A09CA6AC-07A0-F44B-AED7-1B81CC102A0E}"/>
              </a:ext>
            </a:extLst>
          </p:cNvPr>
          <p:cNvSpPr/>
          <p:nvPr/>
        </p:nvSpPr>
        <p:spPr>
          <a:xfrm>
            <a:off x="4453217" y="2387084"/>
            <a:ext cx="343364" cy="369332"/>
          </a:xfrm>
          <a:prstGeom prst="rect">
            <a:avLst/>
          </a:prstGeom>
        </p:spPr>
        <p:txBody>
          <a:bodyPr wrap="none">
            <a:spAutoFit/>
          </a:bodyPr>
          <a:lstStyle/>
          <a:p>
            <a:r>
              <a:rPr lang="nl-NL" dirty="0">
                <a:solidFill>
                  <a:srgbClr val="000000"/>
                </a:solidFill>
                <a:latin typeface="-webkit-standard"/>
              </a:rPr>
              <a:t> </a:t>
            </a:r>
            <a:r>
              <a:rPr lang="nl-NL" dirty="0"/>
              <a:t>  </a:t>
            </a:r>
          </a:p>
        </p:txBody>
      </p:sp>
      <p:pic>
        <p:nvPicPr>
          <p:cNvPr id="4" name="Afbeelding 3">
            <a:extLst>
              <a:ext uri="{FF2B5EF4-FFF2-40B4-BE49-F238E27FC236}">
                <a16:creationId xmlns:a16="http://schemas.microsoft.com/office/drawing/2014/main" id="{DC46C8ED-5C5D-457C-662E-5AAD5A6F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03162" y="1047129"/>
            <a:ext cx="3207124" cy="3207124"/>
          </a:xfrm>
          <a:prstGeom prst="rect">
            <a:avLst/>
          </a:prstGeom>
        </p:spPr>
      </p:pic>
    </p:spTree>
    <p:extLst>
      <p:ext uri="{BB962C8B-B14F-4D97-AF65-F5344CB8AC3E}">
        <p14:creationId xmlns:p14="http://schemas.microsoft.com/office/powerpoint/2010/main" val="3871560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4970" y="340456"/>
            <a:ext cx="7288886" cy="937021"/>
          </a:xfrm>
        </p:spPr>
        <p:txBody>
          <a:bodyPr/>
          <a:lstStyle/>
          <a:p>
            <a:r>
              <a:rPr lang="nl-NL" dirty="0"/>
              <a:t>Samenvattend: </a:t>
            </a:r>
            <a:br>
              <a:rPr lang="nl-NL" dirty="0"/>
            </a:br>
            <a:r>
              <a:rPr lang="nl-NL" dirty="0"/>
              <a:t>MedMij afsprakenstelsel</a:t>
            </a:r>
          </a:p>
        </p:txBody>
      </p:sp>
      <p:sp>
        <p:nvSpPr>
          <p:cNvPr id="3" name="Tijdelijke aanduiding voor inhoud 2"/>
          <p:cNvSpPr>
            <a:spLocks noGrp="1"/>
          </p:cNvSpPr>
          <p:nvPr>
            <p:ph idx="1"/>
          </p:nvPr>
        </p:nvSpPr>
        <p:spPr/>
        <p:txBody>
          <a:bodyPr/>
          <a:lstStyle/>
          <a:p>
            <a:pPr marL="285750" indent="-285750">
              <a:buClrTx/>
              <a:buFont typeface="Wingdings" charset="2"/>
              <a:buChar char="ü"/>
            </a:pPr>
            <a:endParaRPr lang="nl-NL" sz="1600" dirty="0"/>
          </a:p>
          <a:p>
            <a:pPr marL="285750" indent="-285750">
              <a:buFont typeface="Wingdings" charset="2"/>
              <a:buChar char="ü"/>
            </a:pPr>
            <a:r>
              <a:rPr lang="nl-NL" dirty="0"/>
              <a:t>Maakt duidelijk welke partijen welke rollen vervullen in de ontwikkeling en exploitatie van gegevensuitwisseling met persoonlijke gezondheidsomgevingen</a:t>
            </a:r>
            <a:br>
              <a:rPr lang="nl-NL" dirty="0"/>
            </a:br>
            <a:endParaRPr lang="nl-NL" dirty="0"/>
          </a:p>
          <a:p>
            <a:pPr marL="285750" indent="-285750">
              <a:buFont typeface="Wingdings" charset="2"/>
              <a:buChar char="ü"/>
            </a:pPr>
            <a:r>
              <a:rPr lang="nl-NL" dirty="0"/>
              <a:t>legt de afspraken vast tussen deze partijen over rechten, plichten, incentives, sancties, toetsing en bezwaar</a:t>
            </a:r>
            <a:br>
              <a:rPr lang="nl-NL" dirty="0"/>
            </a:br>
            <a:endParaRPr lang="nl-NL" dirty="0"/>
          </a:p>
          <a:p>
            <a:pPr marL="285750" indent="-285750">
              <a:buFont typeface="Wingdings" charset="2"/>
              <a:buChar char="ü"/>
            </a:pPr>
            <a:r>
              <a:rPr lang="nl-NL" dirty="0"/>
              <a:t>is voorzien van een heldere </a:t>
            </a:r>
            <a:r>
              <a:rPr lang="nl-NL" dirty="0" err="1"/>
              <a:t>governance</a:t>
            </a:r>
            <a:endParaRPr lang="nl-NL" dirty="0"/>
          </a:p>
          <a:p>
            <a:pPr marL="285750" indent="-285750">
              <a:buFont typeface="Wingdings" charset="2"/>
              <a:buChar char="ü"/>
            </a:pPr>
            <a:endParaRPr lang="nl-NL" dirty="0"/>
          </a:p>
          <a:p>
            <a:pPr marL="285750" indent="-285750">
              <a:buFont typeface="Wingdings" charset="2"/>
              <a:buChar char="ü"/>
            </a:pPr>
            <a:r>
              <a:rPr lang="nl-NL" dirty="0"/>
              <a:t>wordt onderhouden en is geborgd</a:t>
            </a:r>
          </a:p>
          <a:p>
            <a:pPr marL="285750" indent="-285750">
              <a:buFont typeface="Wingdings" charset="2"/>
              <a:buChar char="ü"/>
            </a:pPr>
            <a:endParaRPr lang="nl-NL" sz="1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5675" y="1166900"/>
            <a:ext cx="1106660" cy="13170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809" y="2015179"/>
            <a:ext cx="1204927" cy="16114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84" y="3791138"/>
            <a:ext cx="1354831" cy="14481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Afbeelding 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6215" y="3026467"/>
            <a:ext cx="1340081" cy="1340081"/>
          </a:xfrm>
          <a:prstGeom prst="rect">
            <a:avLst/>
          </a:prstGeom>
        </p:spPr>
      </p:pic>
    </p:spTree>
    <p:extLst>
      <p:ext uri="{BB962C8B-B14F-4D97-AF65-F5344CB8AC3E}">
        <p14:creationId xmlns:p14="http://schemas.microsoft.com/office/powerpoint/2010/main" val="45857535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theme/theme1.xml><?xml version="1.0" encoding="utf-8"?>
<a:theme xmlns:a="http://schemas.openxmlformats.org/drawingml/2006/main" name="Regulardia">
  <a:themeElements>
    <a:clrScheme name="mkvl-nl">
      <a:dk1>
        <a:srgbClr val="646464"/>
      </a:dk1>
      <a:lt1>
        <a:sysClr val="window" lastClr="FFFFFF"/>
      </a:lt1>
      <a:dk2>
        <a:srgbClr val="0096C8"/>
      </a:dk2>
      <a:lt2>
        <a:srgbClr val="F3F7FB"/>
      </a:lt2>
      <a:accent1>
        <a:srgbClr val="283B7F"/>
      </a:accent1>
      <a:accent2>
        <a:srgbClr val="BA2760"/>
      </a:accent2>
      <a:accent3>
        <a:srgbClr val="E53910"/>
      </a:accent3>
      <a:accent4>
        <a:srgbClr val="C3DAEC"/>
      </a:accent4>
      <a:accent5>
        <a:srgbClr val="000000"/>
      </a:accent5>
      <a:accent6>
        <a:srgbClr val="82CBE2"/>
      </a:accent6>
      <a:hlink>
        <a:srgbClr val="283B7F"/>
      </a:hlink>
      <a:folHlink>
        <a:srgbClr val="BA27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edMij sjabloon (december 2016)">
  <a:themeElements>
    <a:clrScheme name="Kleuren MedMij">
      <a:dk1>
        <a:srgbClr val="384B96"/>
      </a:dk1>
      <a:lt1>
        <a:sysClr val="window" lastClr="FFFFFF"/>
      </a:lt1>
      <a:dk2>
        <a:srgbClr val="000000"/>
      </a:dk2>
      <a:lt2>
        <a:srgbClr val="FFFFFF"/>
      </a:lt2>
      <a:accent1>
        <a:srgbClr val="4AB8A7"/>
      </a:accent1>
      <a:accent2>
        <a:srgbClr val="F49835"/>
      </a:accent2>
      <a:accent3>
        <a:srgbClr val="878787"/>
      </a:accent3>
      <a:accent4>
        <a:srgbClr val="7381B5"/>
      </a:accent4>
      <a:accent5>
        <a:srgbClr val="80CDC1"/>
      </a:accent5>
      <a:accent6>
        <a:srgbClr val="F7B771"/>
      </a:accent6>
      <a:hlink>
        <a:srgbClr val="384B96"/>
      </a:hlink>
      <a:folHlink>
        <a:srgbClr val="384B96"/>
      </a:folHlink>
    </a:clrScheme>
    <a:fontScheme name="Lettertypen MedMij">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extLst>
    <a:ext uri="{05A4C25C-085E-4340-85A3-A5531E510DB2}">
      <thm15:themeFamily xmlns:thm15="http://schemas.microsoft.com/office/thememl/2012/main" name="MedMij sjabloon (december 2016).potx" id="{37AAEAFF-8348-4AA2-83D7-F12471D7E52C}" vid="{DFF0AEC5-C20F-4ED6-A87F-D344CC7151FB}"/>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CD859FFC732C48B055E2AECCE47978" ma:contentTypeVersion="15" ma:contentTypeDescription="Een nieuw document maken." ma:contentTypeScope="" ma:versionID="6a2633e67fcaadf41a1e9edf242d8743">
  <xsd:schema xmlns:xsd="http://www.w3.org/2001/XMLSchema" xmlns:xs="http://www.w3.org/2001/XMLSchema" xmlns:p="http://schemas.microsoft.com/office/2006/metadata/properties" xmlns:ns2="24eecfbf-8fb4-40a9-a226-8f6f6c0da7f1" xmlns:ns3="4a102832-02bb-45fe-99af-ae281c99aa2d" targetNamespace="http://schemas.microsoft.com/office/2006/metadata/properties" ma:root="true" ma:fieldsID="f4a06d6bff97fcad4be3f63035109c9c" ns2:_="" ns3:_="">
    <xsd:import namespace="24eecfbf-8fb4-40a9-a226-8f6f6c0da7f1"/>
    <xsd:import namespace="4a102832-02bb-45fe-99af-ae281c99aa2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eecfbf-8fb4-40a9-a226-8f6f6c0da7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c4e255b5-ac86-45f9-acb7-f25c34be253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a102832-02bb-45fe-99af-ae281c99aa2d"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3be1a123-ec6b-441a-8e86-307abd38ed29}" ma:internalName="TaxCatchAll" ma:showField="CatchAllData" ma:web="4a102832-02bb-45fe-99af-ae281c99aa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a102832-02bb-45fe-99af-ae281c99aa2d">
      <UserInfo>
        <DisplayName>Mark Elstgeest</DisplayName>
        <AccountId>32</AccountId>
        <AccountType/>
      </UserInfo>
      <UserInfo>
        <DisplayName>Sylvia Veereschild</DisplayName>
        <AccountId>91</AccountId>
        <AccountType/>
      </UserInfo>
    </SharedWithUsers>
    <lcf76f155ced4ddcb4097134ff3c332f xmlns="24eecfbf-8fb4-40a9-a226-8f6f6c0da7f1">
      <Terms xmlns="http://schemas.microsoft.com/office/infopath/2007/PartnerControls"/>
    </lcf76f155ced4ddcb4097134ff3c332f>
    <TaxCatchAll xmlns="4a102832-02bb-45fe-99af-ae281c99aa2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67FFEB-D158-4D1D-839A-ABFEEBFE59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eecfbf-8fb4-40a9-a226-8f6f6c0da7f1"/>
    <ds:schemaRef ds:uri="4a102832-02bb-45fe-99af-ae281c99aa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FFB479-E03F-4F33-A259-09047A3D7BD9}">
  <ds:schemaRefs>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415ba491-20c4-4b67-8be8-3dd5eb2fcd04"/>
    <ds:schemaRef ds:uri="2ba62ba7-054b-47cc-bd91-cdd410b2c58d"/>
    <ds:schemaRef ds:uri="http://schemas.microsoft.com/office/2006/metadata/properties"/>
    <ds:schemaRef ds:uri="http://www.w3.org/XML/1998/namespace"/>
    <ds:schemaRef ds:uri="4a102832-02bb-45fe-99af-ae281c99aa2d"/>
    <ds:schemaRef ds:uri="24eecfbf-8fb4-40a9-a226-8f6f6c0da7f1"/>
  </ds:schemaRefs>
</ds:datastoreItem>
</file>

<file path=customXml/itemProps3.xml><?xml version="1.0" encoding="utf-8"?>
<ds:datastoreItem xmlns:ds="http://schemas.openxmlformats.org/officeDocument/2006/customXml" ds:itemID="{72215CAD-CE81-4277-BECD-DF9C1BF7A2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4412</Words>
  <Application>Microsoft Office PowerPoint</Application>
  <PresentationFormat>Diavoorstelling (16:9)</PresentationFormat>
  <Paragraphs>448</Paragraphs>
  <Slides>30</Slides>
  <Notes>30</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30</vt:i4>
      </vt:variant>
    </vt:vector>
  </HeadingPairs>
  <TitlesOfParts>
    <vt:vector size="36" baseType="lpstr">
      <vt:lpstr>Arial</vt:lpstr>
      <vt:lpstr>Calibri</vt:lpstr>
      <vt:lpstr>-webkit-standard</vt:lpstr>
      <vt:lpstr>Wingdings</vt:lpstr>
      <vt:lpstr>Regulardia</vt:lpstr>
      <vt:lpstr>MedMij sjabloon (december 2016)</vt:lpstr>
      <vt:lpstr>PowerPoint-presentatie</vt:lpstr>
      <vt:lpstr>Operationele kwaliteit MedMij</vt:lpstr>
      <vt:lpstr>Doel presentatie</vt:lpstr>
      <vt:lpstr>Het MedMij Afsprakenstelsel</vt:lpstr>
      <vt:lpstr>PowerPoint-presentatie</vt:lpstr>
      <vt:lpstr>PowerPoint-presentatie</vt:lpstr>
      <vt:lpstr>PowerPoint-presentatie</vt:lpstr>
      <vt:lpstr>PowerPoint-presentatie</vt:lpstr>
      <vt:lpstr>Samenvattend:  MedMij afsprakenstelsel</vt:lpstr>
      <vt:lpstr>PowerPoint-presentatie</vt:lpstr>
      <vt:lpstr>Deelnemen aan het afsprakenstelsel</vt:lpstr>
      <vt:lpstr>Het MedMij-speelveld</vt:lpstr>
      <vt:lpstr>Het afsprakenstelsel vormt een consistent geheel aan afspraken</vt:lpstr>
      <vt:lpstr>Uitwisseling gevoelige persoonsgegevens</vt:lpstr>
      <vt:lpstr>Deelnemers worden betrokken bij de doorontwikkeling</vt:lpstr>
      <vt:lpstr>PowerPoint-presentatie</vt:lpstr>
      <vt:lpstr>MedMij gaat uit van de professionaliteit van deelnemers: zelf doen</vt:lpstr>
      <vt:lpstr>Toetsing deelnemers</vt:lpstr>
      <vt:lpstr>Toetreding: toets op invulling eigen verantwoordelijkheden </vt:lpstr>
      <vt:lpstr>Toets op informatiebeveiliging</vt:lpstr>
      <vt:lpstr>Vereisten NEN7510 certificering</vt:lpstr>
      <vt:lpstr>Hertoetsing</vt:lpstr>
      <vt:lpstr>PowerPoint-presentatie</vt:lpstr>
      <vt:lpstr>Normenkader informatiebeveiliging</vt:lpstr>
      <vt:lpstr>Verdieping: kwalitatief en veilig ontwikkelen en beheren</vt:lpstr>
      <vt:lpstr>Goed ontwikkelen</vt:lpstr>
      <vt:lpstr>Goed ontwikkelen</vt:lpstr>
      <vt:lpstr>Meer informatie?</vt:lpstr>
      <vt:lpstr>Meer informatie?</vt:lpstr>
      <vt:lpstr>Contactinformatie?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cp:revision>
  <dcterms:modified xsi:type="dcterms:W3CDTF">2023-05-10T12:56:32Z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0x01010036CD859FFC732C48B055E2AECCE47978</vt:lpwstr>
  </property>
</Properties>
</file>