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64" r:id="rId5"/>
  </p:sldMasterIdLst>
  <p:notesMasterIdLst>
    <p:notesMasterId r:id="rId28"/>
  </p:notesMasterIdLst>
  <p:handoutMasterIdLst>
    <p:handoutMasterId r:id="rId29"/>
  </p:handoutMasterIdLst>
  <p:sldIdLst>
    <p:sldId id="444" r:id="rId6"/>
    <p:sldId id="512" r:id="rId7"/>
    <p:sldId id="468" r:id="rId8"/>
    <p:sldId id="470" r:id="rId9"/>
    <p:sldId id="460" r:id="rId10"/>
    <p:sldId id="516" r:id="rId11"/>
    <p:sldId id="517" r:id="rId12"/>
    <p:sldId id="518" r:id="rId13"/>
    <p:sldId id="438" r:id="rId14"/>
    <p:sldId id="451" r:id="rId15"/>
    <p:sldId id="442" r:id="rId16"/>
    <p:sldId id="447" r:id="rId17"/>
    <p:sldId id="452" r:id="rId18"/>
    <p:sldId id="508" r:id="rId19"/>
    <p:sldId id="489" r:id="rId20"/>
    <p:sldId id="485" r:id="rId21"/>
    <p:sldId id="509" r:id="rId22"/>
    <p:sldId id="494" r:id="rId23"/>
    <p:sldId id="440" r:id="rId24"/>
    <p:sldId id="416" r:id="rId25"/>
    <p:sldId id="510" r:id="rId26"/>
    <p:sldId id="459" r:id="rId27"/>
  </p:sldIdLst>
  <p:sldSz cx="9144000" cy="5143500" type="screen16x9"/>
  <p:notesSz cx="6797675" cy="9928225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77ED719-07F2-4552-AD34-DE1C7C818BC9}">
          <p14:sldIdLst>
            <p14:sldId id="444"/>
            <p14:sldId id="512"/>
            <p14:sldId id="468"/>
            <p14:sldId id="470"/>
            <p14:sldId id="460"/>
            <p14:sldId id="516"/>
            <p14:sldId id="517"/>
            <p14:sldId id="518"/>
            <p14:sldId id="438"/>
            <p14:sldId id="451"/>
            <p14:sldId id="442"/>
            <p14:sldId id="447"/>
            <p14:sldId id="452"/>
            <p14:sldId id="508"/>
            <p14:sldId id="489"/>
            <p14:sldId id="485"/>
            <p14:sldId id="509"/>
            <p14:sldId id="494"/>
            <p14:sldId id="440"/>
            <p14:sldId id="416"/>
            <p14:sldId id="510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8A7"/>
    <a:srgbClr val="F49835"/>
    <a:srgbClr val="384B96"/>
    <a:srgbClr val="F8A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0C406-1D41-4B72-8CC9-7395C1201347}" v="9" dt="2023-05-10T13:09:36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64736" autoAdjust="0"/>
  </p:normalViewPr>
  <p:slideViewPr>
    <p:cSldViewPr snapToGrid="0">
      <p:cViewPr varScale="1">
        <p:scale>
          <a:sx n="90" d="100"/>
          <a:sy n="90" d="100"/>
        </p:scale>
        <p:origin x="188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69BDF-0F65-465B-B0E2-A2EE7038F79C}" type="datetimeFigureOut">
              <a:rPr lang="nl-NL" smtClean="0"/>
              <a:t>10-5-2023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E77FC-D5C4-4339-BFC4-E9D7339763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80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4005-1497-46A8-BF3E-AE6981391327}" type="datetimeFigureOut">
              <a:rPr lang="nl-NL" smtClean="0"/>
              <a:t>10-5-2023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C15D-D369-41D3-8E0F-875A792B61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fsprakenstelsel.medmij.nl/display/MedMijAfsprakenstelsel120/Managementinformati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beheer@medmij.nl" TargetMode="External"/><Relationship Id="rId4" Type="http://schemas.openxmlformats.org/officeDocument/2006/relationships/hyperlink" Target="https://afsprakenstelsel.medmij.nl/display/MedMijAfsprakenstelsel120/Correcties+op+deze+release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fsprakenstelsel.medmij.nl/display/MedMijAfsprakenstelsel120/Managementinformati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fsprakenstelsel.medmij.nl/display/MedMijAfsprakenstelsel120/Logische+modellen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89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6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697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kun je automatisch laten genereren SQL uit je systeem en laten mailen of neerzetten. </a:t>
            </a:r>
          </a:p>
          <a:p>
            <a:endParaRPr lang="nl-NL" dirty="0"/>
          </a:p>
          <a:p>
            <a:r>
              <a:rPr lang="nl-NL" b="1" dirty="0"/>
              <a:t>Geïmplementeerd</a:t>
            </a:r>
            <a:endParaRPr lang="nl-NL" dirty="0"/>
          </a:p>
          <a:p>
            <a:r>
              <a:rPr lang="nl-NL" dirty="0">
                <a:hlinkClick r:id="rId3"/>
              </a:rPr>
              <a:t>Managementinformatie zoals vereist in MedMij </a:t>
            </a:r>
            <a:r>
              <a:rPr lang="nl-NL" dirty="0" err="1">
                <a:hlinkClick r:id="rId3"/>
              </a:rPr>
              <a:t>AfsprakenStelsel</a:t>
            </a:r>
            <a:r>
              <a:rPr lang="nl-NL" dirty="0">
                <a:hlinkClick r:id="rId3"/>
              </a:rPr>
              <a:t> 1.2.0</a:t>
            </a:r>
            <a:endParaRPr lang="nl-NL" dirty="0"/>
          </a:p>
          <a:p>
            <a:r>
              <a:rPr lang="nl-NL" dirty="0">
                <a:hlinkClick r:id="rId4"/>
              </a:rPr>
              <a:t>Correcties op managementinformatie</a:t>
            </a:r>
            <a:r>
              <a:rPr lang="nl-NL" dirty="0"/>
              <a:t> (Ter info: aanpassingen zoals die de voorgaande weken zijn doorgevoerd.)</a:t>
            </a:r>
          </a:p>
          <a:p>
            <a:r>
              <a:rPr lang="nl-NL" dirty="0"/>
              <a:t>Ter verduidelijking: Het onderliggende model van de managementrapportage:  </a:t>
            </a:r>
            <a:r>
              <a:rPr lang="nl-NL" b="1" dirty="0"/>
              <a:t>Zie bijlage.</a:t>
            </a:r>
            <a:r>
              <a:rPr lang="nl-NL" dirty="0"/>
              <a:t> (NB. Dit is de tweede (laatste) versie van het model.)</a:t>
            </a:r>
          </a:p>
          <a:p>
            <a:r>
              <a:rPr lang="nl-NL" b="1" dirty="0"/>
              <a:t>Opgeleverd</a:t>
            </a:r>
            <a:endParaRPr lang="nl-NL" dirty="0"/>
          </a:p>
          <a:p>
            <a:r>
              <a:rPr lang="nl-NL" dirty="0"/>
              <a:t>Maandelijks managementrapportage aanleveren per mail aan (</a:t>
            </a:r>
            <a:r>
              <a:rPr lang="nl-NL" dirty="0">
                <a:hlinkClick r:id="rId5"/>
              </a:rPr>
              <a:t>regie@medmij.nl</a:t>
            </a:r>
            <a:r>
              <a:rPr lang="nl-NL" dirty="0"/>
              <a:t>) conform stelsel 1.2.0 en/of hoger de eerstvolgende dag nadat een maand is afgelopen.</a:t>
            </a:r>
          </a:p>
          <a:p>
            <a:br>
              <a:rPr lang="nl-NL" dirty="0"/>
            </a:br>
            <a:endParaRPr lang="nl-NL" dirty="0"/>
          </a:p>
          <a:p>
            <a:r>
              <a:rPr lang="nl-NL" b="1" dirty="0"/>
              <a:t>Tijdens pilot/GLG kunnen deelnemers hiervan afwijken indien ze daar nut en noodzaak van inzien. </a:t>
            </a:r>
            <a:r>
              <a:rPr lang="nl-NL" b="1" dirty="0" err="1"/>
              <a:t>Bijv</a:t>
            </a:r>
            <a:r>
              <a:rPr lang="nl-NL" b="1" dirty="0"/>
              <a:t>:</a:t>
            </a:r>
            <a:endParaRPr lang="nl-NL" dirty="0"/>
          </a:p>
          <a:p>
            <a:r>
              <a:rPr lang="nl-NL" dirty="0"/>
              <a:t>Wekelijks managementrapportage aanleveren per mail aan (</a:t>
            </a:r>
            <a:r>
              <a:rPr lang="nl-NL" dirty="0">
                <a:hlinkClick r:id="rId5"/>
              </a:rPr>
              <a:t>regie@medmij.nl</a:t>
            </a:r>
            <a:r>
              <a:rPr lang="nl-NL" dirty="0"/>
              <a:t>) conform stelsel 1.2.0 en/of hoger.</a:t>
            </a:r>
          </a:p>
          <a:p>
            <a:r>
              <a:rPr lang="nl-NL" dirty="0" err="1"/>
              <a:t>Dwz</a:t>
            </a:r>
            <a:r>
              <a:rPr lang="nl-NL" dirty="0"/>
              <a:t>: Elke maandag de managementrapportage van de voorgaande week mailen aan (</a:t>
            </a:r>
            <a:r>
              <a:rPr lang="nl-NL" dirty="0">
                <a:hlinkClick r:id="rId5"/>
              </a:rPr>
              <a:t>regie@medmij.nl</a:t>
            </a:r>
            <a:r>
              <a:rPr lang="nl-NL" dirty="0"/>
              <a:t>): maandag 00:00:00 t/m zondag 23:59:59.</a:t>
            </a:r>
          </a:p>
          <a:p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797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054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9C15D-D369-41D3-8E0F-875A792B61D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893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Rapportage</a:t>
            </a:r>
          </a:p>
          <a:p>
            <a:r>
              <a:rPr lang="nl-NL" dirty="0">
                <a:hlinkClick r:id="rId3"/>
              </a:rPr>
              <a:t>Bron: </a:t>
            </a:r>
            <a:r>
              <a:rPr lang="nl-NL" dirty="0"/>
              <a:t>https://afsprakenstelsel.medmij.nl/display/MMVerplicht/Managementinformatie</a:t>
            </a:r>
          </a:p>
          <a:p>
            <a:r>
              <a:rPr lang="nl-NL" dirty="0"/>
              <a:t>Om het gebruik van MedMij inzichtelijk te maken, leveren de </a:t>
            </a:r>
            <a:r>
              <a:rPr lang="nl-NL" i="1" dirty="0"/>
              <a:t>Dienstverleners persoon</a:t>
            </a:r>
            <a:r>
              <a:rPr lang="nl-NL" dirty="0"/>
              <a:t> en </a:t>
            </a:r>
            <a:r>
              <a:rPr lang="nl-NL" i="1" dirty="0"/>
              <a:t>Dienstverleners zorgaanbieder</a:t>
            </a:r>
            <a:r>
              <a:rPr lang="nl-NL" dirty="0"/>
              <a:t> maandelijks een </a:t>
            </a:r>
            <a:r>
              <a:rPr lang="nl-NL" i="1" dirty="0">
                <a:hlinkClick r:id="rId4"/>
              </a:rPr>
              <a:t>Beheerrapport</a:t>
            </a:r>
            <a:r>
              <a:rPr lang="nl-NL" dirty="0"/>
              <a:t> op aan bij Stichting MedMij. De informatie uit deze rapporten wordt geaggregeerd tot een managementrapportage voor de Stichting MedMij en de </a:t>
            </a:r>
            <a:r>
              <a:rPr lang="nl-NL" i="1" dirty="0"/>
              <a:t>Deelnemers</a:t>
            </a:r>
            <a:r>
              <a:rPr lang="nl-NL" dirty="0"/>
              <a:t>. Concurrentiegevoelige informatie wordt hierbij zoveel mogelijk weggehaald.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Testen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Deelnemers willen met testsystemen voor DVZA, DVP en </a:t>
            </a:r>
            <a:r>
              <a:rPr lang="nl-NL" dirty="0" err="1"/>
              <a:t>Stelselnode</a:t>
            </a:r>
            <a:r>
              <a:rPr lang="nl-NL" dirty="0"/>
              <a:t> aan de slag: Dat is de zandbak. Neem contact op met acceptatie@medmij.nl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53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436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49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20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9C15D-D369-41D3-8E0F-875A792B61D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0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MedMij</a:t>
            </a:r>
            <a:r>
              <a:rPr lang="nl-NL" baseline="0" dirty="0"/>
              <a:t> registratie is centrale node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15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Conform MedMij-DAP 1.4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53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Conform MedMij-DAP 1.4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42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Conform MedMij-DAP 1.4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04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Conform MedMij-DAP 1.4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26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28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C15D-D369-41D3-8E0F-875A792B61D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03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- 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2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sdia - gro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35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4588" y="1789830"/>
            <a:ext cx="6402294" cy="93702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4588" y="2784003"/>
            <a:ext cx="6402295" cy="824371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673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gro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4588" y="1789830"/>
            <a:ext cx="6402294" cy="93702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4588" y="2784003"/>
            <a:ext cx="6402295" cy="824371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5727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dia - 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JU-LEVEL4=Onderkop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</p:spTree>
    <p:extLst>
      <p:ext uri="{BB962C8B-B14F-4D97-AF65-F5344CB8AC3E}">
        <p14:creationId xmlns:p14="http://schemas.microsoft.com/office/powerpoint/2010/main" val="85249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gulardia - 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98177" y="1359647"/>
            <a:ext cx="3697942" cy="323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75412" y="1359647"/>
            <a:ext cx="3711388" cy="323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</p:txBody>
      </p:sp>
    </p:spTree>
    <p:extLst>
      <p:ext uri="{BB962C8B-B14F-4D97-AF65-F5344CB8AC3E}">
        <p14:creationId xmlns:p14="http://schemas.microsoft.com/office/powerpoint/2010/main" val="40220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gulardia - 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103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gulardia -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69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dMij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9592" y="173525"/>
            <a:ext cx="989353" cy="403773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D90152BB-D7FA-4F8E-931B-77410C43DEBE}" type="datetime4">
              <a:rPr lang="nl-NL" noProof="1" smtClean="0">
                <a:solidFill>
                  <a:srgbClr val="384B96"/>
                </a:solidFill>
              </a:rPr>
              <a:pPr/>
              <a:t>10 mei 2023</a:t>
            </a:fld>
            <a:endParaRPr lang="nl-NL" noProof="1">
              <a:solidFill>
                <a:srgbClr val="384B96"/>
              </a:solidFill>
            </a:endParaRPr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>
                <a:solidFill>
                  <a:srgbClr val="384B96"/>
                </a:solidFill>
              </a:rPr>
              <a:t>MedMij</a:t>
            </a:r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>
          <a:xfrm>
            <a:off x="8262492" y="4853451"/>
            <a:ext cx="525476" cy="273844"/>
          </a:xfrm>
          <a:prstGeom prst="rect">
            <a:avLst/>
          </a:prstGeom>
        </p:spPr>
        <p:txBody>
          <a:bodyPr/>
          <a:lstStyle/>
          <a:p>
            <a:fld id="{1336C48C-F87C-4E4B-81EF-5027B17D1F61}" type="slidenum">
              <a:rPr lang="nl-NL" noProof="1" dirty="0" smtClean="0">
                <a:solidFill>
                  <a:srgbClr val="384B96"/>
                </a:solidFill>
              </a:rPr>
              <a:pPr/>
              <a:t>‹nr.›</a:t>
            </a:fld>
            <a:endParaRPr lang="nl-NL" noProof="1">
              <a:solidFill>
                <a:srgbClr val="384B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0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98176" y="340456"/>
            <a:ext cx="6073589" cy="93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8176" y="1334629"/>
            <a:ext cx="7588624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JU-LEVEL4=Onderkop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99824" y="4767263"/>
            <a:ext cx="386976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384B96"/>
                </a:solidFill>
                <a:latin typeface="+mn-lt"/>
              </a:defRPr>
            </a:lvl1pPr>
          </a:lstStyle>
          <a:p>
            <a:fld id="{276B3693-1E4B-8B40-B14A-DB257D48E24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14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4" r:id="rId7"/>
    <p:sldLayoutId id="2147483655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rgbClr val="384B96"/>
          </a:solidFill>
          <a:latin typeface="+mn-lt"/>
          <a:ea typeface="+mj-ea"/>
          <a:cs typeface="+mj-cs"/>
        </a:defRPr>
      </a:lvl1pPr>
    </p:titleStyle>
    <p:bodyStyle>
      <a:lvl1pPr marL="266400" indent="-266400" algn="l" defTabSz="457200" rtl="0" eaLnBrk="1" latinLnBrk="0" hangingPunct="1">
        <a:lnSpc>
          <a:spcPct val="100000"/>
        </a:lnSpc>
        <a:spcBef>
          <a:spcPts val="0"/>
        </a:spcBef>
        <a:buClr>
          <a:srgbClr val="4AB8A7"/>
        </a:buClr>
        <a:buFont typeface="Arial"/>
        <a:buChar char="•"/>
        <a:defRPr sz="2000" kern="1200" spc="0" baseline="0">
          <a:solidFill>
            <a:srgbClr val="384B96"/>
          </a:solidFill>
          <a:latin typeface="+mn-lt"/>
          <a:ea typeface="+mn-ea"/>
          <a:cs typeface="+mn-cs"/>
        </a:defRPr>
      </a:lvl1pPr>
      <a:lvl2pPr marL="543600" indent="-277200" algn="l" defTabSz="457200" rtl="0" eaLnBrk="1" latinLnBrk="0" hangingPunct="1">
        <a:lnSpc>
          <a:spcPct val="100000"/>
        </a:lnSpc>
        <a:spcBef>
          <a:spcPts val="0"/>
        </a:spcBef>
        <a:buClr>
          <a:srgbClr val="4AB8A7"/>
        </a:buClr>
        <a:buFont typeface="Arial"/>
        <a:buChar char="•"/>
        <a:defRPr sz="1800" kern="1200" spc="0" baseline="0">
          <a:solidFill>
            <a:srgbClr val="384B96"/>
          </a:solidFill>
          <a:latin typeface="+mn-lt"/>
          <a:ea typeface="+mn-ea"/>
          <a:cs typeface="+mn-cs"/>
        </a:defRPr>
      </a:lvl2pPr>
      <a:lvl3pPr marL="806400" indent="-266400" algn="l" defTabSz="457200" rtl="0" eaLnBrk="1" latinLnBrk="0" hangingPunct="1">
        <a:lnSpc>
          <a:spcPct val="100000"/>
        </a:lnSpc>
        <a:spcBef>
          <a:spcPts val="0"/>
        </a:spcBef>
        <a:buClr>
          <a:srgbClr val="384B96"/>
        </a:buClr>
        <a:buFont typeface="Arial"/>
        <a:buChar char="•"/>
        <a:defRPr sz="1600" kern="1200" spc="0" baseline="0">
          <a:solidFill>
            <a:srgbClr val="384B96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600"/>
        </a:spcAft>
        <a:buClr>
          <a:srgbClr val="4AB8A7"/>
        </a:buClr>
        <a:buFontTx/>
        <a:buNone/>
        <a:defRPr sz="2600" kern="1200" spc="0" baseline="0">
          <a:solidFill>
            <a:srgbClr val="384B96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ct val="100000"/>
        </a:lnSpc>
        <a:spcBef>
          <a:spcPts val="0"/>
        </a:spcBef>
        <a:buClr>
          <a:srgbClr val="4AB8A7"/>
        </a:buClr>
        <a:buFontTx/>
        <a:buNone/>
        <a:defRPr sz="1600" kern="1200" spc="0">
          <a:solidFill>
            <a:srgbClr val="384B96"/>
          </a:solidFill>
          <a:latin typeface="+mn-lt"/>
          <a:ea typeface="+mn-ea"/>
          <a:cs typeface="+mn-cs"/>
        </a:defRPr>
      </a:lvl5pPr>
      <a:lvl6pPr marL="266400" indent="0" algn="l" defTabSz="457200" rtl="0" eaLnBrk="1" latinLnBrk="0" hangingPunct="1">
        <a:spcBef>
          <a:spcPts val="0"/>
        </a:spcBef>
        <a:buFontTx/>
        <a:buNone/>
        <a:defRPr sz="2000" kern="1200" baseline="0">
          <a:solidFill>
            <a:srgbClr val="384B96"/>
          </a:solidFill>
          <a:latin typeface="+mn-lt"/>
          <a:ea typeface="+mn-ea"/>
          <a:cs typeface="+mn-cs"/>
        </a:defRPr>
      </a:lvl6pPr>
      <a:lvl7pPr marL="543600" indent="0" algn="l" defTabSz="457200" rtl="0" eaLnBrk="1" latinLnBrk="0" hangingPunct="1">
        <a:spcBef>
          <a:spcPts val="0"/>
        </a:spcBef>
        <a:buFontTx/>
        <a:buNone/>
        <a:defRPr sz="1800" kern="1200" baseline="0">
          <a:solidFill>
            <a:srgbClr val="384B96"/>
          </a:solidFill>
          <a:latin typeface="+mn-lt"/>
          <a:ea typeface="+mn-ea"/>
          <a:cs typeface="+mn-cs"/>
        </a:defRPr>
      </a:lvl7pPr>
      <a:lvl8pPr marL="806400" indent="0" algn="l" defTabSz="457200" rtl="0" eaLnBrk="1" latinLnBrk="0" hangingPunct="1">
        <a:spcBef>
          <a:spcPts val="0"/>
        </a:spcBef>
        <a:buFontTx/>
        <a:buNone/>
        <a:defRPr sz="1600" kern="1200" baseline="0">
          <a:solidFill>
            <a:srgbClr val="384B96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ts val="0"/>
        </a:spcBef>
        <a:buFontTx/>
        <a:buNone/>
        <a:defRPr sz="1400" kern="1200" baseline="0">
          <a:solidFill>
            <a:srgbClr val="384B96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7023100" y="1"/>
            <a:ext cx="2120900" cy="756047"/>
            <a:chOff x="4424" y="0"/>
            <a:chExt cx="1336" cy="635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424" y="0"/>
              <a:ext cx="1336" cy="635"/>
            </a:xfrm>
            <a:custGeom>
              <a:avLst/>
              <a:gdLst>
                <a:gd name="T0" fmla="*/ 2056 w 6682"/>
                <a:gd name="T1" fmla="*/ 2124 h 3175"/>
                <a:gd name="T2" fmla="*/ 2061 w 6682"/>
                <a:gd name="T3" fmla="*/ 2129 h 3175"/>
                <a:gd name="T4" fmla="*/ 2254 w 6682"/>
                <a:gd name="T5" fmla="*/ 2323 h 3175"/>
                <a:gd name="T6" fmla="*/ 4317 w 6682"/>
                <a:gd name="T7" fmla="*/ 3175 h 3175"/>
                <a:gd name="T8" fmla="*/ 4317 w 6682"/>
                <a:gd name="T9" fmla="*/ 3175 h 3175"/>
                <a:gd name="T10" fmla="*/ 4318 w 6682"/>
                <a:gd name="T11" fmla="*/ 3175 h 3175"/>
                <a:gd name="T12" fmla="*/ 6381 w 6682"/>
                <a:gd name="T13" fmla="*/ 2323 h 3175"/>
                <a:gd name="T14" fmla="*/ 6574 w 6682"/>
                <a:gd name="T15" fmla="*/ 2129 h 3175"/>
                <a:gd name="T16" fmla="*/ 6579 w 6682"/>
                <a:gd name="T17" fmla="*/ 2124 h 3175"/>
                <a:gd name="T18" fmla="*/ 6682 w 6682"/>
                <a:gd name="T19" fmla="*/ 2021 h 3175"/>
                <a:gd name="T20" fmla="*/ 6682 w 6682"/>
                <a:gd name="T21" fmla="*/ 0 h 3175"/>
                <a:gd name="T22" fmla="*/ 0 w 6682"/>
                <a:gd name="T23" fmla="*/ 0 h 3175"/>
                <a:gd name="T24" fmla="*/ 331 w 6682"/>
                <a:gd name="T25" fmla="*/ 396 h 3175"/>
                <a:gd name="T26" fmla="*/ 2056 w 6682"/>
                <a:gd name="T27" fmla="*/ 2124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82" h="3175">
                  <a:moveTo>
                    <a:pt x="2056" y="2124"/>
                  </a:moveTo>
                  <a:cubicBezTo>
                    <a:pt x="2057" y="2126"/>
                    <a:pt x="2059" y="2128"/>
                    <a:pt x="2061" y="2129"/>
                  </a:cubicBezTo>
                  <a:cubicBezTo>
                    <a:pt x="2254" y="2323"/>
                    <a:pt x="2254" y="2323"/>
                    <a:pt x="2254" y="2323"/>
                  </a:cubicBezTo>
                  <a:cubicBezTo>
                    <a:pt x="2821" y="2891"/>
                    <a:pt x="3569" y="3175"/>
                    <a:pt x="4317" y="3175"/>
                  </a:cubicBezTo>
                  <a:cubicBezTo>
                    <a:pt x="4317" y="3175"/>
                    <a:pt x="4317" y="3175"/>
                    <a:pt x="4317" y="3175"/>
                  </a:cubicBezTo>
                  <a:cubicBezTo>
                    <a:pt x="4318" y="3175"/>
                    <a:pt x="4318" y="3175"/>
                    <a:pt x="4318" y="3175"/>
                  </a:cubicBezTo>
                  <a:cubicBezTo>
                    <a:pt x="5066" y="3175"/>
                    <a:pt x="5814" y="2891"/>
                    <a:pt x="6381" y="2323"/>
                  </a:cubicBezTo>
                  <a:cubicBezTo>
                    <a:pt x="6574" y="2129"/>
                    <a:pt x="6574" y="2129"/>
                    <a:pt x="6574" y="2129"/>
                  </a:cubicBezTo>
                  <a:cubicBezTo>
                    <a:pt x="6576" y="2128"/>
                    <a:pt x="6577" y="2126"/>
                    <a:pt x="6579" y="2124"/>
                  </a:cubicBezTo>
                  <a:cubicBezTo>
                    <a:pt x="6682" y="2021"/>
                    <a:pt x="6682" y="2021"/>
                    <a:pt x="6682" y="2021"/>
                  </a:cubicBezTo>
                  <a:cubicBezTo>
                    <a:pt x="6682" y="0"/>
                    <a:pt x="6682" y="0"/>
                    <a:pt x="66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7" y="139"/>
                    <a:pt x="207" y="272"/>
                    <a:pt x="331" y="396"/>
                  </a:cubicBezTo>
                  <a:lnTo>
                    <a:pt x="2056" y="2124"/>
                  </a:lnTo>
                  <a:close/>
                </a:path>
              </a:pathLst>
            </a:custGeom>
            <a:solidFill>
              <a:srgbClr val="00B8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nl-NL">
                <a:solidFill>
                  <a:srgbClr val="384B96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980" y="224"/>
              <a:ext cx="549" cy="220"/>
            </a:xfrm>
            <a:custGeom>
              <a:avLst/>
              <a:gdLst>
                <a:gd name="T0" fmla="*/ 2430 w 2746"/>
                <a:gd name="T1" fmla="*/ 482 h 1100"/>
                <a:gd name="T2" fmla="*/ 2467 w 2746"/>
                <a:gd name="T3" fmla="*/ 882 h 1100"/>
                <a:gd name="T4" fmla="*/ 2394 w 2746"/>
                <a:gd name="T5" fmla="*/ 882 h 1100"/>
                <a:gd name="T6" fmla="*/ 2585 w 2746"/>
                <a:gd name="T7" fmla="*/ 482 h 1100"/>
                <a:gd name="T8" fmla="*/ 2548 w 2746"/>
                <a:gd name="T9" fmla="*/ 882 h 1100"/>
                <a:gd name="T10" fmla="*/ 2366 w 2746"/>
                <a:gd name="T11" fmla="*/ 1064 h 1100"/>
                <a:gd name="T12" fmla="*/ 2621 w 2746"/>
                <a:gd name="T13" fmla="*/ 882 h 1100"/>
                <a:gd name="T14" fmla="*/ 2585 w 2746"/>
                <a:gd name="T15" fmla="*/ 482 h 1100"/>
                <a:gd name="T16" fmla="*/ 1122 w 2746"/>
                <a:gd name="T17" fmla="*/ 700 h 1100"/>
                <a:gd name="T18" fmla="*/ 763 w 2746"/>
                <a:gd name="T19" fmla="*/ 736 h 1100"/>
                <a:gd name="T20" fmla="*/ 940 w 2746"/>
                <a:gd name="T21" fmla="*/ 882 h 1100"/>
                <a:gd name="T22" fmla="*/ 685 w 2746"/>
                <a:gd name="T23" fmla="*/ 700 h 1100"/>
                <a:gd name="T24" fmla="*/ 904 w 2746"/>
                <a:gd name="T25" fmla="*/ 555 h 1100"/>
                <a:gd name="T26" fmla="*/ 1044 w 2746"/>
                <a:gd name="T27" fmla="*/ 664 h 1100"/>
                <a:gd name="T28" fmla="*/ 1583 w 2746"/>
                <a:gd name="T29" fmla="*/ 335 h 1100"/>
                <a:gd name="T30" fmla="*/ 1619 w 2746"/>
                <a:gd name="T31" fmla="*/ 700 h 1100"/>
                <a:gd name="T32" fmla="*/ 1183 w 2746"/>
                <a:gd name="T33" fmla="*/ 700 h 1100"/>
                <a:gd name="T34" fmla="*/ 1546 w 2746"/>
                <a:gd name="T35" fmla="*/ 538 h 1100"/>
                <a:gd name="T36" fmla="*/ 1583 w 2746"/>
                <a:gd name="T37" fmla="*/ 335 h 1100"/>
                <a:gd name="T38" fmla="*/ 1546 w 2746"/>
                <a:gd name="T39" fmla="*/ 700 h 1100"/>
                <a:gd name="T40" fmla="*/ 1255 w 2746"/>
                <a:gd name="T41" fmla="*/ 700 h 1100"/>
                <a:gd name="T42" fmla="*/ 446 w 2746"/>
                <a:gd name="T43" fmla="*/ 331 h 1100"/>
                <a:gd name="T44" fmla="*/ 173 w 2746"/>
                <a:gd name="T45" fmla="*/ 331 h 1100"/>
                <a:gd name="T46" fmla="*/ 0 w 2746"/>
                <a:gd name="T47" fmla="*/ 882 h 1100"/>
                <a:gd name="T48" fmla="*/ 73 w 2746"/>
                <a:gd name="T49" fmla="*/ 882 h 1100"/>
                <a:gd name="T50" fmla="*/ 173 w 2746"/>
                <a:gd name="T51" fmla="*/ 404 h 1100"/>
                <a:gd name="T52" fmla="*/ 273 w 2746"/>
                <a:gd name="T53" fmla="*/ 882 h 1100"/>
                <a:gd name="T54" fmla="*/ 346 w 2746"/>
                <a:gd name="T55" fmla="*/ 882 h 1100"/>
                <a:gd name="T56" fmla="*/ 446 w 2746"/>
                <a:gd name="T57" fmla="*/ 404 h 1100"/>
                <a:gd name="T58" fmla="*/ 546 w 2746"/>
                <a:gd name="T59" fmla="*/ 882 h 1100"/>
                <a:gd name="T60" fmla="*/ 619 w 2746"/>
                <a:gd name="T61" fmla="*/ 882 h 1100"/>
                <a:gd name="T62" fmla="*/ 446 w 2746"/>
                <a:gd name="T63" fmla="*/ 331 h 1100"/>
                <a:gd name="T64" fmla="*/ 2003 w 2746"/>
                <a:gd name="T65" fmla="*/ 398 h 1100"/>
                <a:gd name="T66" fmla="*/ 1694 w 2746"/>
                <a:gd name="T67" fmla="*/ 504 h 1100"/>
                <a:gd name="T68" fmla="*/ 1730 w 2746"/>
                <a:gd name="T69" fmla="*/ 918 h 1100"/>
                <a:gd name="T70" fmla="*/ 1767 w 2746"/>
                <a:gd name="T71" fmla="*/ 504 h 1100"/>
                <a:gd name="T72" fmla="*/ 1967 w 2746"/>
                <a:gd name="T73" fmla="*/ 504 h 1100"/>
                <a:gd name="T74" fmla="*/ 2003 w 2746"/>
                <a:gd name="T75" fmla="*/ 918 h 1100"/>
                <a:gd name="T76" fmla="*/ 2039 w 2746"/>
                <a:gd name="T77" fmla="*/ 504 h 1100"/>
                <a:gd name="T78" fmla="*/ 2239 w 2746"/>
                <a:gd name="T79" fmla="*/ 504 h 1100"/>
                <a:gd name="T80" fmla="*/ 2276 w 2746"/>
                <a:gd name="T81" fmla="*/ 918 h 1100"/>
                <a:gd name="T82" fmla="*/ 2312 w 2746"/>
                <a:gd name="T83" fmla="*/ 504 h 1100"/>
                <a:gd name="T84" fmla="*/ 2718 w 2746"/>
                <a:gd name="T85" fmla="*/ 93 h 1100"/>
                <a:gd name="T86" fmla="*/ 2541 w 2746"/>
                <a:gd name="T87" fmla="*/ 269 h 1100"/>
                <a:gd name="T88" fmla="*/ 2519 w 2746"/>
                <a:gd name="T89" fmla="*/ 282 h 1100"/>
                <a:gd name="T90" fmla="*/ 2474 w 2746"/>
                <a:gd name="T91" fmla="*/ 269 h 1100"/>
                <a:gd name="T92" fmla="*/ 2401 w 2746"/>
                <a:gd name="T93" fmla="*/ 129 h 1100"/>
                <a:gd name="T94" fmla="*/ 2507 w 2746"/>
                <a:gd name="T95" fmla="*/ 168 h 1100"/>
                <a:gd name="T96" fmla="*/ 2507 w 2746"/>
                <a:gd name="T97" fmla="*/ 39 h 1100"/>
                <a:gd name="T98" fmla="*/ 2320 w 2746"/>
                <a:gd name="T99" fmla="*/ 62 h 1100"/>
                <a:gd name="T100" fmla="*/ 2401 w 2746"/>
                <a:gd name="T101" fmla="*/ 336 h 1100"/>
                <a:gd name="T102" fmla="*/ 2411 w 2746"/>
                <a:gd name="T103" fmla="*/ 346 h 1100"/>
                <a:gd name="T104" fmla="*/ 2604 w 2746"/>
                <a:gd name="T105" fmla="*/ 346 h 1100"/>
                <a:gd name="T106" fmla="*/ 2613 w 2746"/>
                <a:gd name="T107" fmla="*/ 336 h 1100"/>
                <a:gd name="T108" fmla="*/ 2718 w 2746"/>
                <a:gd name="T109" fmla="*/ 93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1100">
                  <a:moveTo>
                    <a:pt x="2394" y="518"/>
                  </a:moveTo>
                  <a:cubicBezTo>
                    <a:pt x="2394" y="498"/>
                    <a:pt x="2410" y="482"/>
                    <a:pt x="2430" y="482"/>
                  </a:cubicBezTo>
                  <a:cubicBezTo>
                    <a:pt x="2450" y="482"/>
                    <a:pt x="2467" y="498"/>
                    <a:pt x="2467" y="518"/>
                  </a:cubicBezTo>
                  <a:cubicBezTo>
                    <a:pt x="2467" y="882"/>
                    <a:pt x="2467" y="882"/>
                    <a:pt x="2467" y="882"/>
                  </a:cubicBezTo>
                  <a:cubicBezTo>
                    <a:pt x="2467" y="902"/>
                    <a:pt x="2450" y="918"/>
                    <a:pt x="2430" y="918"/>
                  </a:cubicBezTo>
                  <a:cubicBezTo>
                    <a:pt x="2410" y="918"/>
                    <a:pt x="2394" y="902"/>
                    <a:pt x="2394" y="882"/>
                  </a:cubicBezTo>
                  <a:cubicBezTo>
                    <a:pt x="2394" y="518"/>
                    <a:pt x="2394" y="518"/>
                    <a:pt x="2394" y="518"/>
                  </a:cubicBezTo>
                  <a:moveTo>
                    <a:pt x="2585" y="482"/>
                  </a:moveTo>
                  <a:cubicBezTo>
                    <a:pt x="2565" y="482"/>
                    <a:pt x="2548" y="498"/>
                    <a:pt x="2548" y="518"/>
                  </a:cubicBezTo>
                  <a:cubicBezTo>
                    <a:pt x="2548" y="882"/>
                    <a:pt x="2548" y="882"/>
                    <a:pt x="2548" y="882"/>
                  </a:cubicBezTo>
                  <a:cubicBezTo>
                    <a:pt x="2548" y="962"/>
                    <a:pt x="2483" y="1027"/>
                    <a:pt x="2403" y="1027"/>
                  </a:cubicBezTo>
                  <a:cubicBezTo>
                    <a:pt x="2383" y="1027"/>
                    <a:pt x="2366" y="1044"/>
                    <a:pt x="2366" y="1064"/>
                  </a:cubicBezTo>
                  <a:cubicBezTo>
                    <a:pt x="2366" y="1084"/>
                    <a:pt x="2383" y="1100"/>
                    <a:pt x="2403" y="1100"/>
                  </a:cubicBezTo>
                  <a:cubicBezTo>
                    <a:pt x="2523" y="1100"/>
                    <a:pt x="2621" y="1002"/>
                    <a:pt x="2621" y="882"/>
                  </a:cubicBezTo>
                  <a:cubicBezTo>
                    <a:pt x="2621" y="518"/>
                    <a:pt x="2621" y="518"/>
                    <a:pt x="2621" y="518"/>
                  </a:cubicBezTo>
                  <a:cubicBezTo>
                    <a:pt x="2621" y="498"/>
                    <a:pt x="2605" y="482"/>
                    <a:pt x="2585" y="482"/>
                  </a:cubicBezTo>
                  <a:moveTo>
                    <a:pt x="904" y="482"/>
                  </a:moveTo>
                  <a:cubicBezTo>
                    <a:pt x="1024" y="482"/>
                    <a:pt x="1122" y="580"/>
                    <a:pt x="1122" y="700"/>
                  </a:cubicBezTo>
                  <a:cubicBezTo>
                    <a:pt x="1122" y="720"/>
                    <a:pt x="1105" y="736"/>
                    <a:pt x="1085" y="736"/>
                  </a:cubicBezTo>
                  <a:cubicBezTo>
                    <a:pt x="763" y="736"/>
                    <a:pt x="763" y="736"/>
                    <a:pt x="763" y="736"/>
                  </a:cubicBezTo>
                  <a:cubicBezTo>
                    <a:pt x="779" y="799"/>
                    <a:pt x="836" y="846"/>
                    <a:pt x="904" y="846"/>
                  </a:cubicBezTo>
                  <a:cubicBezTo>
                    <a:pt x="924" y="846"/>
                    <a:pt x="940" y="862"/>
                    <a:pt x="940" y="882"/>
                  </a:cubicBezTo>
                  <a:cubicBezTo>
                    <a:pt x="940" y="902"/>
                    <a:pt x="924" y="918"/>
                    <a:pt x="904" y="918"/>
                  </a:cubicBezTo>
                  <a:cubicBezTo>
                    <a:pt x="783" y="918"/>
                    <a:pt x="685" y="820"/>
                    <a:pt x="685" y="700"/>
                  </a:cubicBezTo>
                  <a:cubicBezTo>
                    <a:pt x="685" y="580"/>
                    <a:pt x="783" y="482"/>
                    <a:pt x="904" y="482"/>
                  </a:cubicBezTo>
                  <a:moveTo>
                    <a:pt x="904" y="555"/>
                  </a:moveTo>
                  <a:cubicBezTo>
                    <a:pt x="836" y="555"/>
                    <a:pt x="779" y="601"/>
                    <a:pt x="763" y="664"/>
                  </a:cubicBezTo>
                  <a:cubicBezTo>
                    <a:pt x="1044" y="664"/>
                    <a:pt x="1044" y="664"/>
                    <a:pt x="1044" y="664"/>
                  </a:cubicBezTo>
                  <a:cubicBezTo>
                    <a:pt x="1028" y="601"/>
                    <a:pt x="971" y="555"/>
                    <a:pt x="904" y="555"/>
                  </a:cubicBezTo>
                  <a:moveTo>
                    <a:pt x="1583" y="335"/>
                  </a:moveTo>
                  <a:cubicBezTo>
                    <a:pt x="1603" y="335"/>
                    <a:pt x="1619" y="352"/>
                    <a:pt x="1619" y="372"/>
                  </a:cubicBezTo>
                  <a:cubicBezTo>
                    <a:pt x="1619" y="700"/>
                    <a:pt x="1619" y="700"/>
                    <a:pt x="1619" y="700"/>
                  </a:cubicBezTo>
                  <a:cubicBezTo>
                    <a:pt x="1619" y="820"/>
                    <a:pt x="1521" y="918"/>
                    <a:pt x="1401" y="918"/>
                  </a:cubicBezTo>
                  <a:cubicBezTo>
                    <a:pt x="1280" y="918"/>
                    <a:pt x="1183" y="820"/>
                    <a:pt x="1183" y="700"/>
                  </a:cubicBezTo>
                  <a:cubicBezTo>
                    <a:pt x="1183" y="580"/>
                    <a:pt x="1280" y="482"/>
                    <a:pt x="1401" y="482"/>
                  </a:cubicBezTo>
                  <a:cubicBezTo>
                    <a:pt x="1457" y="482"/>
                    <a:pt x="1508" y="503"/>
                    <a:pt x="1546" y="538"/>
                  </a:cubicBezTo>
                  <a:cubicBezTo>
                    <a:pt x="1546" y="372"/>
                    <a:pt x="1546" y="372"/>
                    <a:pt x="1546" y="372"/>
                  </a:cubicBezTo>
                  <a:cubicBezTo>
                    <a:pt x="1546" y="352"/>
                    <a:pt x="1563" y="335"/>
                    <a:pt x="1583" y="335"/>
                  </a:cubicBezTo>
                  <a:moveTo>
                    <a:pt x="1401" y="846"/>
                  </a:moveTo>
                  <a:cubicBezTo>
                    <a:pt x="1481" y="846"/>
                    <a:pt x="1546" y="780"/>
                    <a:pt x="1546" y="700"/>
                  </a:cubicBezTo>
                  <a:cubicBezTo>
                    <a:pt x="1546" y="620"/>
                    <a:pt x="1481" y="555"/>
                    <a:pt x="1401" y="555"/>
                  </a:cubicBezTo>
                  <a:cubicBezTo>
                    <a:pt x="1321" y="555"/>
                    <a:pt x="1255" y="620"/>
                    <a:pt x="1255" y="700"/>
                  </a:cubicBezTo>
                  <a:cubicBezTo>
                    <a:pt x="1255" y="780"/>
                    <a:pt x="1321" y="846"/>
                    <a:pt x="1401" y="846"/>
                  </a:cubicBezTo>
                  <a:moveTo>
                    <a:pt x="446" y="331"/>
                  </a:moveTo>
                  <a:cubicBezTo>
                    <a:pt x="390" y="331"/>
                    <a:pt x="341" y="357"/>
                    <a:pt x="309" y="398"/>
                  </a:cubicBezTo>
                  <a:cubicBezTo>
                    <a:pt x="278" y="357"/>
                    <a:pt x="228" y="331"/>
                    <a:pt x="173" y="331"/>
                  </a:cubicBezTo>
                  <a:cubicBezTo>
                    <a:pt x="78" y="331"/>
                    <a:pt x="0" y="409"/>
                    <a:pt x="0" y="504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0" y="902"/>
                    <a:pt x="17" y="918"/>
                    <a:pt x="37" y="918"/>
                  </a:cubicBezTo>
                  <a:cubicBezTo>
                    <a:pt x="57" y="918"/>
                    <a:pt x="73" y="902"/>
                    <a:pt x="73" y="882"/>
                  </a:cubicBezTo>
                  <a:cubicBezTo>
                    <a:pt x="73" y="504"/>
                    <a:pt x="73" y="504"/>
                    <a:pt x="73" y="504"/>
                  </a:cubicBezTo>
                  <a:cubicBezTo>
                    <a:pt x="73" y="449"/>
                    <a:pt x="118" y="404"/>
                    <a:pt x="173" y="404"/>
                  </a:cubicBezTo>
                  <a:cubicBezTo>
                    <a:pt x="228" y="404"/>
                    <a:pt x="273" y="449"/>
                    <a:pt x="273" y="504"/>
                  </a:cubicBezTo>
                  <a:cubicBezTo>
                    <a:pt x="273" y="882"/>
                    <a:pt x="273" y="882"/>
                    <a:pt x="273" y="882"/>
                  </a:cubicBezTo>
                  <a:cubicBezTo>
                    <a:pt x="273" y="902"/>
                    <a:pt x="289" y="918"/>
                    <a:pt x="309" y="918"/>
                  </a:cubicBezTo>
                  <a:cubicBezTo>
                    <a:pt x="329" y="918"/>
                    <a:pt x="346" y="902"/>
                    <a:pt x="346" y="882"/>
                  </a:cubicBezTo>
                  <a:cubicBezTo>
                    <a:pt x="346" y="504"/>
                    <a:pt x="346" y="504"/>
                    <a:pt x="346" y="504"/>
                  </a:cubicBezTo>
                  <a:cubicBezTo>
                    <a:pt x="346" y="449"/>
                    <a:pt x="391" y="404"/>
                    <a:pt x="446" y="404"/>
                  </a:cubicBezTo>
                  <a:cubicBezTo>
                    <a:pt x="501" y="404"/>
                    <a:pt x="546" y="449"/>
                    <a:pt x="546" y="504"/>
                  </a:cubicBezTo>
                  <a:cubicBezTo>
                    <a:pt x="546" y="882"/>
                    <a:pt x="546" y="882"/>
                    <a:pt x="546" y="882"/>
                  </a:cubicBezTo>
                  <a:cubicBezTo>
                    <a:pt x="546" y="902"/>
                    <a:pt x="562" y="918"/>
                    <a:pt x="582" y="918"/>
                  </a:cubicBezTo>
                  <a:cubicBezTo>
                    <a:pt x="602" y="918"/>
                    <a:pt x="619" y="902"/>
                    <a:pt x="619" y="882"/>
                  </a:cubicBezTo>
                  <a:cubicBezTo>
                    <a:pt x="619" y="504"/>
                    <a:pt x="619" y="504"/>
                    <a:pt x="619" y="504"/>
                  </a:cubicBezTo>
                  <a:cubicBezTo>
                    <a:pt x="619" y="409"/>
                    <a:pt x="541" y="331"/>
                    <a:pt x="446" y="331"/>
                  </a:cubicBezTo>
                  <a:moveTo>
                    <a:pt x="2139" y="331"/>
                  </a:moveTo>
                  <a:cubicBezTo>
                    <a:pt x="2084" y="331"/>
                    <a:pt x="2035" y="357"/>
                    <a:pt x="2003" y="398"/>
                  </a:cubicBezTo>
                  <a:cubicBezTo>
                    <a:pt x="1971" y="357"/>
                    <a:pt x="1922" y="331"/>
                    <a:pt x="1867" y="331"/>
                  </a:cubicBezTo>
                  <a:cubicBezTo>
                    <a:pt x="1771" y="331"/>
                    <a:pt x="1694" y="409"/>
                    <a:pt x="1694" y="504"/>
                  </a:cubicBezTo>
                  <a:cubicBezTo>
                    <a:pt x="1694" y="882"/>
                    <a:pt x="1694" y="882"/>
                    <a:pt x="1694" y="882"/>
                  </a:cubicBezTo>
                  <a:cubicBezTo>
                    <a:pt x="1694" y="902"/>
                    <a:pt x="1710" y="918"/>
                    <a:pt x="1730" y="918"/>
                  </a:cubicBezTo>
                  <a:cubicBezTo>
                    <a:pt x="1750" y="918"/>
                    <a:pt x="1767" y="902"/>
                    <a:pt x="1767" y="882"/>
                  </a:cubicBezTo>
                  <a:cubicBezTo>
                    <a:pt x="1767" y="504"/>
                    <a:pt x="1767" y="504"/>
                    <a:pt x="1767" y="504"/>
                  </a:cubicBezTo>
                  <a:cubicBezTo>
                    <a:pt x="1767" y="449"/>
                    <a:pt x="1811" y="404"/>
                    <a:pt x="1867" y="404"/>
                  </a:cubicBezTo>
                  <a:cubicBezTo>
                    <a:pt x="1922" y="404"/>
                    <a:pt x="1967" y="449"/>
                    <a:pt x="1967" y="504"/>
                  </a:cubicBezTo>
                  <a:cubicBezTo>
                    <a:pt x="1967" y="882"/>
                    <a:pt x="1967" y="882"/>
                    <a:pt x="1967" y="882"/>
                  </a:cubicBezTo>
                  <a:cubicBezTo>
                    <a:pt x="1967" y="902"/>
                    <a:pt x="1983" y="918"/>
                    <a:pt x="2003" y="918"/>
                  </a:cubicBezTo>
                  <a:cubicBezTo>
                    <a:pt x="2023" y="918"/>
                    <a:pt x="2039" y="902"/>
                    <a:pt x="2039" y="882"/>
                  </a:cubicBezTo>
                  <a:cubicBezTo>
                    <a:pt x="2039" y="504"/>
                    <a:pt x="2039" y="504"/>
                    <a:pt x="2039" y="504"/>
                  </a:cubicBezTo>
                  <a:cubicBezTo>
                    <a:pt x="2039" y="449"/>
                    <a:pt x="2084" y="404"/>
                    <a:pt x="2139" y="404"/>
                  </a:cubicBezTo>
                  <a:cubicBezTo>
                    <a:pt x="2194" y="404"/>
                    <a:pt x="2239" y="449"/>
                    <a:pt x="2239" y="504"/>
                  </a:cubicBezTo>
                  <a:cubicBezTo>
                    <a:pt x="2239" y="882"/>
                    <a:pt x="2239" y="882"/>
                    <a:pt x="2239" y="882"/>
                  </a:cubicBezTo>
                  <a:cubicBezTo>
                    <a:pt x="2239" y="902"/>
                    <a:pt x="2256" y="918"/>
                    <a:pt x="2276" y="918"/>
                  </a:cubicBezTo>
                  <a:cubicBezTo>
                    <a:pt x="2296" y="918"/>
                    <a:pt x="2312" y="902"/>
                    <a:pt x="2312" y="882"/>
                  </a:cubicBezTo>
                  <a:cubicBezTo>
                    <a:pt x="2312" y="504"/>
                    <a:pt x="2312" y="504"/>
                    <a:pt x="2312" y="504"/>
                  </a:cubicBezTo>
                  <a:cubicBezTo>
                    <a:pt x="2312" y="409"/>
                    <a:pt x="2235" y="331"/>
                    <a:pt x="2139" y="331"/>
                  </a:cubicBezTo>
                  <a:moveTo>
                    <a:pt x="2718" y="93"/>
                  </a:moveTo>
                  <a:cubicBezTo>
                    <a:pt x="2717" y="93"/>
                    <a:pt x="2717" y="94"/>
                    <a:pt x="2717" y="94"/>
                  </a:cubicBezTo>
                  <a:cubicBezTo>
                    <a:pt x="2541" y="269"/>
                    <a:pt x="2541" y="269"/>
                    <a:pt x="2541" y="269"/>
                  </a:cubicBezTo>
                  <a:cubicBezTo>
                    <a:pt x="2539" y="271"/>
                    <a:pt x="2537" y="273"/>
                    <a:pt x="2535" y="274"/>
                  </a:cubicBezTo>
                  <a:cubicBezTo>
                    <a:pt x="2530" y="278"/>
                    <a:pt x="2525" y="281"/>
                    <a:pt x="2519" y="282"/>
                  </a:cubicBezTo>
                  <a:cubicBezTo>
                    <a:pt x="2515" y="283"/>
                    <a:pt x="2511" y="283"/>
                    <a:pt x="2507" y="283"/>
                  </a:cubicBezTo>
                  <a:cubicBezTo>
                    <a:pt x="2495" y="283"/>
                    <a:pt x="2483" y="278"/>
                    <a:pt x="2474" y="269"/>
                  </a:cubicBezTo>
                  <a:cubicBezTo>
                    <a:pt x="2401" y="197"/>
                    <a:pt x="2401" y="197"/>
                    <a:pt x="2401" y="197"/>
                  </a:cubicBezTo>
                  <a:cubicBezTo>
                    <a:pt x="2382" y="178"/>
                    <a:pt x="2382" y="147"/>
                    <a:pt x="2401" y="129"/>
                  </a:cubicBezTo>
                  <a:cubicBezTo>
                    <a:pt x="2419" y="111"/>
                    <a:pt x="2450" y="111"/>
                    <a:pt x="2468" y="129"/>
                  </a:cubicBezTo>
                  <a:cubicBezTo>
                    <a:pt x="2507" y="168"/>
                    <a:pt x="2507" y="168"/>
                    <a:pt x="2507" y="168"/>
                  </a:cubicBezTo>
                  <a:cubicBezTo>
                    <a:pt x="2648" y="27"/>
                    <a:pt x="2648" y="27"/>
                    <a:pt x="2648" y="27"/>
                  </a:cubicBezTo>
                  <a:cubicBezTo>
                    <a:pt x="2603" y="5"/>
                    <a:pt x="2549" y="9"/>
                    <a:pt x="2507" y="39"/>
                  </a:cubicBezTo>
                  <a:cubicBezTo>
                    <a:pt x="2454" y="0"/>
                    <a:pt x="2378" y="4"/>
                    <a:pt x="2329" y="53"/>
                  </a:cubicBezTo>
                  <a:cubicBezTo>
                    <a:pt x="2320" y="62"/>
                    <a:pt x="2320" y="62"/>
                    <a:pt x="2320" y="62"/>
                  </a:cubicBezTo>
                  <a:cubicBezTo>
                    <a:pt x="2267" y="115"/>
                    <a:pt x="2267" y="202"/>
                    <a:pt x="2320" y="255"/>
                  </a:cubicBezTo>
                  <a:cubicBezTo>
                    <a:pt x="2401" y="336"/>
                    <a:pt x="2401" y="336"/>
                    <a:pt x="2401" y="336"/>
                  </a:cubicBezTo>
                  <a:cubicBezTo>
                    <a:pt x="2401" y="336"/>
                    <a:pt x="2401" y="337"/>
                    <a:pt x="2401" y="337"/>
                  </a:cubicBezTo>
                  <a:cubicBezTo>
                    <a:pt x="2411" y="346"/>
                    <a:pt x="2411" y="346"/>
                    <a:pt x="2411" y="346"/>
                  </a:cubicBezTo>
                  <a:cubicBezTo>
                    <a:pt x="2437" y="372"/>
                    <a:pt x="2472" y="386"/>
                    <a:pt x="2507" y="386"/>
                  </a:cubicBezTo>
                  <a:cubicBezTo>
                    <a:pt x="2542" y="386"/>
                    <a:pt x="2578" y="372"/>
                    <a:pt x="2604" y="346"/>
                  </a:cubicBezTo>
                  <a:cubicBezTo>
                    <a:pt x="2613" y="337"/>
                    <a:pt x="2613" y="337"/>
                    <a:pt x="2613" y="337"/>
                  </a:cubicBezTo>
                  <a:cubicBezTo>
                    <a:pt x="2613" y="337"/>
                    <a:pt x="2613" y="336"/>
                    <a:pt x="2613" y="336"/>
                  </a:cubicBezTo>
                  <a:cubicBezTo>
                    <a:pt x="2694" y="255"/>
                    <a:pt x="2694" y="255"/>
                    <a:pt x="2694" y="255"/>
                  </a:cubicBezTo>
                  <a:cubicBezTo>
                    <a:pt x="2738" y="212"/>
                    <a:pt x="2746" y="145"/>
                    <a:pt x="2718" y="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nl-NL">
                <a:solidFill>
                  <a:srgbClr val="384B96"/>
                </a:solidFill>
              </a:endParaRPr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1465" y="363928"/>
            <a:ext cx="7161848" cy="8572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>
          <a:xfrm>
            <a:off x="361464" y="1203472"/>
            <a:ext cx="8421848" cy="359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JU-LEVEL4=Onderkop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61464" y="4853451"/>
            <a:ext cx="1152000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/>
            <a:fld id="{9093BB10-0A9C-46D7-A31D-CD58F0D91AEA}" type="datetime4">
              <a:rPr lang="nl-NL" noProof="1" smtClean="0">
                <a:solidFill>
                  <a:srgbClr val="384B96"/>
                </a:solidFill>
              </a:rPr>
              <a:pPr defTabSz="914400"/>
              <a:t>10 mei 2023</a:t>
            </a:fld>
            <a:endParaRPr lang="nl-NL" noProof="1">
              <a:solidFill>
                <a:srgbClr val="384B96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03410" y="4853451"/>
            <a:ext cx="4320000" cy="273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/>
            <a:r>
              <a:rPr lang="nl-NL" noProof="1">
                <a:solidFill>
                  <a:srgbClr val="384B96"/>
                </a:solidFill>
              </a:rPr>
              <a:t>MedMij</a:t>
            </a:r>
          </a:p>
        </p:txBody>
      </p:sp>
    </p:spTree>
    <p:extLst>
      <p:ext uri="{BB962C8B-B14F-4D97-AF65-F5344CB8AC3E}">
        <p14:creationId xmlns:p14="http://schemas.microsoft.com/office/powerpoint/2010/main" val="356372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20000"/>
        <a:buFont typeface="Arial" pitchFamily="34" charset="0"/>
        <a:buChar char="•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0000"/>
        </a:lnSpc>
        <a:spcBef>
          <a:spcPts val="0"/>
        </a:spcBef>
        <a:buSzPct val="120000"/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fsprakenstelsel.medmij.nl/display/MMVerplicht/Operationele+process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upportal.vzvz.nl/documenten" TargetMode="External"/><Relationship Id="rId4" Type="http://schemas.openxmlformats.org/officeDocument/2006/relationships/hyperlink" Target="https://deelnemers.medmij.nl/kandidaat-deelnemers/medmij-da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fsprakenstelsel.medmij.nl/display/MedMijAfsprakenstelsel120/Logische+modellen" TargetMode="External"/><Relationship Id="rId7" Type="http://schemas.openxmlformats.org/officeDocument/2006/relationships/hyperlink" Target="mailto:regie@medmij.n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fsprakenstelsel.medmij.nl/display/MMVerplicht/Managementinformatie" TargetMode="External"/><Relationship Id="rId5" Type="http://schemas.openxmlformats.org/officeDocument/2006/relationships/hyperlink" Target="https://afsprakenstelsel.medmij.nl/display/MedMijAfsprakenstelsel140/Logische+modellen" TargetMode="External"/><Relationship Id="rId4" Type="http://schemas.openxmlformats.org/officeDocument/2006/relationships/hyperlink" Target="https://afsprakenstelsel.medmij.nl/display/MedMijAfsprakenstelsel120/Managementinformati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al.vzvz.n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fsprakenstelsel.medmij.nl/display/MMVerplicht/Samenwerkings-+en+escalatiebelei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fsprakenstelsel.medmij.nl/display/MMVerplicht/Managementinformatie" TargetMode="External"/><Relationship Id="rId4" Type="http://schemas.openxmlformats.org/officeDocument/2006/relationships/hyperlink" Target="https://afsprakenstelsel.medmij.nl/display/MMVerplicht/Operationele+processe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ecmgt@medmij.n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ketenregie@medmij.n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3F48032-5EB3-D340-B41F-8DFD74AE2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grayscl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31"/>
          <a:stretch/>
        </p:blipFill>
        <p:spPr>
          <a:xfrm>
            <a:off x="0" y="1"/>
            <a:ext cx="9144000" cy="5143500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35A7694-F9DE-FFF0-4E57-227EC66B2B00}"/>
              </a:ext>
            </a:extLst>
          </p:cNvPr>
          <p:cNvSpPr txBox="1"/>
          <p:nvPr/>
        </p:nvSpPr>
        <p:spPr>
          <a:xfrm>
            <a:off x="1115122" y="1182029"/>
            <a:ext cx="7281746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/>
              <a:t>Nieuwe stijl: </a:t>
            </a:r>
          </a:p>
          <a:p>
            <a:r>
              <a:rPr lang="nl-NL" sz="2800" b="1" dirty="0"/>
              <a:t>Deel 2/2: Beheer trainingsmateriaal </a:t>
            </a:r>
            <a:r>
              <a:rPr lang="nl-NL" sz="2800" b="1" dirty="0" err="1"/>
              <a:t>tbv</a:t>
            </a:r>
            <a:r>
              <a:rPr lang="nl-NL" sz="2800" b="1" dirty="0"/>
              <a:t> MedMij norm A.7.2.2</a:t>
            </a:r>
          </a:p>
        </p:txBody>
      </p:sp>
    </p:spTree>
    <p:extLst>
      <p:ext uri="{BB962C8B-B14F-4D97-AF65-F5344CB8AC3E}">
        <p14:creationId xmlns:p14="http://schemas.microsoft.com/office/powerpoint/2010/main" val="19153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A0B52-0D42-DC4F-8CEA-2C93570B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Goed beheer: samenwerking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B9A019-3295-9C4D-B99F-DE139CB7C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deelnemers wordt verwacht dat zij:</a:t>
            </a:r>
          </a:p>
          <a:p>
            <a:pPr lvl="1"/>
            <a:r>
              <a:rPr lang="nl-NL" dirty="0"/>
              <a:t>Elkaar indien nodig opzoeken</a:t>
            </a:r>
          </a:p>
          <a:p>
            <a:pPr lvl="1"/>
            <a:r>
              <a:rPr lang="nl-NL" dirty="0"/>
              <a:t>Elkaar aanspreken op verantwoordelijkheden</a:t>
            </a:r>
          </a:p>
          <a:p>
            <a:pPr lvl="1"/>
            <a:r>
              <a:rPr lang="nl-NL" dirty="0"/>
              <a:t>Elkaar voorzien van de juiste informatie om gegevens uit te wisselen</a:t>
            </a:r>
          </a:p>
          <a:p>
            <a:pPr lvl="1"/>
            <a:r>
              <a:rPr lang="nl-NL" dirty="0"/>
              <a:t>Elkaar helpen bij het oplossen van problemen</a:t>
            </a:r>
          </a:p>
          <a:p>
            <a:pPr lvl="1"/>
            <a:r>
              <a:rPr lang="nl-NL" dirty="0"/>
              <a:t>Elkaar op de hoogte houden over onderhoud, incidenten en calamiteiten</a:t>
            </a:r>
          </a:p>
          <a:p>
            <a:pPr lvl="1"/>
            <a:r>
              <a:rPr lang="nl-NL" dirty="0"/>
              <a:t>Elkaar op de hoogte houden van technische kwetsbaarheden</a:t>
            </a:r>
          </a:p>
          <a:p>
            <a:pPr lvl="1"/>
            <a:r>
              <a:rPr lang="nl-NL" dirty="0"/>
              <a:t>Elkaar scherp houden op het gebied van privacy en informatiebeveiliging</a:t>
            </a:r>
          </a:p>
          <a:p>
            <a:endParaRPr lang="nl-NL" dirty="0"/>
          </a:p>
          <a:p>
            <a:r>
              <a:rPr lang="nl-NL" dirty="0"/>
              <a:t>MedMij faciliteert deze samenwerking waar nodig, o.a. middels de MedMij-DAP en Supportal.</a:t>
            </a:r>
          </a:p>
        </p:txBody>
      </p:sp>
    </p:spTree>
    <p:extLst>
      <p:ext uri="{BB962C8B-B14F-4D97-AF65-F5344CB8AC3E}">
        <p14:creationId xmlns:p14="http://schemas.microsoft.com/office/powerpoint/2010/main" val="6852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56FE7-E1DF-5144-AB6F-A215F49A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beheer: organisatie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24BF4C-0A45-2A46-AF24-19179A7F0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176" y="1334629"/>
            <a:ext cx="7588624" cy="3394472"/>
          </a:xfrm>
        </p:spPr>
        <p:txBody>
          <a:bodyPr/>
          <a:lstStyle/>
          <a:p>
            <a:r>
              <a:rPr lang="nl-NL" dirty="0"/>
              <a:t>Proactief beheer door deelnemers zelf	</a:t>
            </a:r>
          </a:p>
          <a:p>
            <a:pPr lvl="1"/>
            <a:r>
              <a:rPr lang="nl-NL" dirty="0"/>
              <a:t>Zelf controleren logging en monitoring verkeer </a:t>
            </a:r>
          </a:p>
          <a:p>
            <a:pPr lvl="1"/>
            <a:r>
              <a:rPr lang="nl-NL" dirty="0"/>
              <a:t>Zelf letten op uitval en (24/7) beschikbaarheid</a:t>
            </a:r>
          </a:p>
          <a:p>
            <a:pPr lvl="1"/>
            <a:r>
              <a:rPr lang="nl-NL" dirty="0"/>
              <a:t>Zelf serieus omgaan met signalen van andere deelnemers en gebruikers</a:t>
            </a:r>
          </a:p>
          <a:p>
            <a:r>
              <a:rPr lang="nl-NL" dirty="0"/>
              <a:t>Rollen DVP/DVZA Servicedesk en DVP/DVZA servicemanager voor bereikbaarheid andere deelnemers en de beheerorganisatie</a:t>
            </a:r>
          </a:p>
          <a:p>
            <a:r>
              <a:rPr lang="nl-NL" dirty="0"/>
              <a:t>Gebruikershelpdesk voor bereikbaarheid eindgebruikers: voor patiënten en voor aanbiedende zorgaanbieders</a:t>
            </a:r>
          </a:p>
          <a:p>
            <a:r>
              <a:rPr lang="nl-NL" dirty="0"/>
              <a:t>Aansluiten op operationele beheerprocessen MedMij </a:t>
            </a:r>
          </a:p>
          <a:p>
            <a:pPr lvl="1"/>
            <a:r>
              <a:rPr lang="nl-NL" dirty="0"/>
              <a:t>https://afsprakenstelsel.medmij.nl/display/MMVerplicht/Operationele+processen</a:t>
            </a:r>
          </a:p>
        </p:txBody>
      </p:sp>
    </p:spTree>
    <p:extLst>
      <p:ext uri="{BB962C8B-B14F-4D97-AF65-F5344CB8AC3E}">
        <p14:creationId xmlns:p14="http://schemas.microsoft.com/office/powerpoint/2010/main" val="27851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DE77B-2AD3-7047-8E55-B930B769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beheer: 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C56E8-9909-E147-9F2B-82D8B3394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/>
              <a:t>Back-up van informatie (periodieke restore test!)</a:t>
            </a:r>
          </a:p>
          <a:p>
            <a:pPr lvl="1"/>
            <a:r>
              <a:rPr lang="nl-NL" dirty="0"/>
              <a:t>Patchmanagement, werk software componenten periodiek bij</a:t>
            </a:r>
          </a:p>
          <a:p>
            <a:pPr lvl="2"/>
            <a:r>
              <a:rPr lang="nl-NL" dirty="0"/>
              <a:t>Denk ook aan tijdig bijwerken van softwarecomponenten zoals bibliotheken</a:t>
            </a:r>
          </a:p>
          <a:p>
            <a:pPr lvl="1"/>
            <a:r>
              <a:rPr lang="nl-NL" dirty="0"/>
              <a:t>Voor kritieke kwetsbaarheden versneld </a:t>
            </a:r>
            <a:r>
              <a:rPr lang="nl-NL" dirty="0" err="1"/>
              <a:t>patchen</a:t>
            </a:r>
            <a:r>
              <a:rPr lang="nl-NL" dirty="0"/>
              <a:t> of pas beperkende maatregelen toe</a:t>
            </a:r>
          </a:p>
          <a:p>
            <a:pPr lvl="1"/>
            <a:r>
              <a:rPr lang="nl-NL" dirty="0"/>
              <a:t>Inventarisatie Technische Kwetsbaarheden Supportal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07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B953B-2D3F-5C4C-8519-6105A2FC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Goed beheer: informatiedeling MedMij en deelnemers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8F159B-D93F-3F40-B5B8-B93F6CBBD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66065" indent="-266065"/>
            <a:r>
              <a:rPr lang="nl-NL" dirty="0"/>
              <a:t>MedMij Registratie-informatie naar SD Stelselnode</a:t>
            </a:r>
            <a:endParaRPr lang="en-US"/>
          </a:p>
          <a:p>
            <a:pPr marL="543560" lvl="1" indent="-276860"/>
            <a:r>
              <a:rPr lang="nl-NL" dirty="0"/>
              <a:t>Dienstverlener persoon:</a:t>
            </a:r>
            <a:endParaRPr lang="nl-NL" dirty="0">
              <a:cs typeface="Calibri"/>
            </a:endParaRPr>
          </a:p>
          <a:p>
            <a:pPr marL="805815" lvl="2" indent="-266065"/>
            <a:r>
              <a:rPr lang="nl-NL" dirty="0"/>
              <a:t>MedMij-nodes met gebruiksvriendelijke </a:t>
            </a:r>
            <a:r>
              <a:rPr lang="nl-NL" dirty="0" err="1"/>
              <a:t>OAuthclient</a:t>
            </a:r>
            <a:r>
              <a:rPr lang="nl-NL" dirty="0"/>
              <a:t> Organisatienaam</a:t>
            </a:r>
            <a:endParaRPr lang="nl-NL" dirty="0">
              <a:cs typeface="Calibri"/>
            </a:endParaRPr>
          </a:p>
          <a:p>
            <a:pPr marL="543560" lvl="1" indent="-276860"/>
            <a:r>
              <a:rPr lang="nl-NL" dirty="0"/>
              <a:t>Dienstverlener zorgaanbieder:</a:t>
            </a:r>
            <a:endParaRPr lang="nl-NL" dirty="0">
              <a:cs typeface="Calibri"/>
            </a:endParaRPr>
          </a:p>
          <a:p>
            <a:pPr marL="805815" lvl="2" indent="-266065"/>
            <a:r>
              <a:rPr lang="nl-NL" dirty="0" err="1"/>
              <a:t>MedMij-nodes</a:t>
            </a:r>
            <a:endParaRPr lang="nl-NL" dirty="0">
              <a:cs typeface="Calibri"/>
            </a:endParaRPr>
          </a:p>
          <a:p>
            <a:pPr marL="805815" lvl="2" indent="-266065"/>
            <a:r>
              <a:rPr lang="nl-NL" dirty="0"/>
              <a:t>Technische adressen bij aangeboden </a:t>
            </a:r>
            <a:r>
              <a:rPr lang="nl-NL" dirty="0" err="1"/>
              <a:t>ZorgaanbiederGegevensdiensten</a:t>
            </a:r>
            <a:endParaRPr lang="nl-NL" dirty="0">
              <a:cs typeface="Calibri"/>
            </a:endParaRPr>
          </a:p>
          <a:p>
            <a:pPr marL="266065" indent="-266065"/>
            <a:r>
              <a:rPr lang="nl-NL" dirty="0"/>
              <a:t>Beheerinformatie over onderhoud (optioneel), incidenten en calamiteiten (verplicht) via Supportal.</a:t>
            </a:r>
            <a:endParaRPr lang="nl-NL" dirty="0">
              <a:cs typeface="Calibri"/>
            </a:endParaRPr>
          </a:p>
          <a:p>
            <a:pPr marL="266065" indent="-266065"/>
            <a:r>
              <a:rPr lang="nl-NL" dirty="0"/>
              <a:t>Security kwetsbaarheden via Supportal</a:t>
            </a:r>
            <a:endParaRPr lang="nl-NL" dirty="0">
              <a:cs typeface="Calibri"/>
            </a:endParaRPr>
          </a:p>
          <a:p>
            <a:pPr marL="266065" indent="-266065"/>
            <a:r>
              <a:rPr lang="nl-NL" dirty="0"/>
              <a:t>MedMij-DAP </a:t>
            </a:r>
            <a:endParaRPr lang="nl-NL" dirty="0">
              <a:cs typeface="Calibri"/>
            </a:endParaRPr>
          </a:p>
          <a:p>
            <a:pPr marL="266065" indent="-266065"/>
            <a:r>
              <a:rPr lang="nl-NL" dirty="0"/>
              <a:t>Beheerrapportages (maandelijks, informatie wordt geaggregeerd tot managementrapportage)</a:t>
            </a:r>
            <a:endParaRPr lang="nl-NL" dirty="0">
              <a:cs typeface="Calibri"/>
            </a:endParaRPr>
          </a:p>
          <a:p>
            <a:pPr marL="543560" lvl="1" indent="-276860"/>
            <a:endParaRPr lang="nl-NL" dirty="0">
              <a:cs typeface="Calibri"/>
            </a:endParaRPr>
          </a:p>
          <a:p>
            <a:pPr marL="266065" indent="-266065"/>
            <a:endParaRPr lang="nl-NL" dirty="0">
              <a:cs typeface="Calibri"/>
            </a:endParaRPr>
          </a:p>
          <a:p>
            <a:pPr marL="543560" lvl="1" indent="-276860"/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44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E4FBF4-1ECE-6846-90C6-9AA0DCB0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/>
              <a:t>MedMij</a:t>
            </a:r>
            <a:r>
              <a:rPr lang="nl-NL" sz="3200" dirty="0"/>
              <a:t>-DAP en Referentiekaart</a:t>
            </a:r>
            <a:br>
              <a:rPr lang="nl-NL" sz="3200" b="0" dirty="0"/>
            </a:br>
            <a:r>
              <a:rPr lang="nl-NL" sz="3200" b="0" dirty="0"/>
              <a:t>(Dossier</a:t>
            </a:r>
            <a:r>
              <a:rPr lang="nl-NL" sz="3200" b="0" dirty="0">
                <a:ea typeface="+mn-lt"/>
                <a:cs typeface="+mn-lt"/>
              </a:rPr>
              <a:t> afspraken en procedures)</a:t>
            </a:r>
            <a:endParaRPr lang="nl-NL" sz="3200" b="0">
              <a:cs typeface="Calibri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BC3086-B992-1548-9B44-97FA4E73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176" y="1422094"/>
            <a:ext cx="7075765" cy="3394472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 marL="266065" indent="-266065"/>
            <a:r>
              <a:rPr lang="nl-NL" dirty="0"/>
              <a:t>Geeft invulling aan de operationele processen in het MedMij afsprakenstelsel voor Servicemanagers (</a:t>
            </a:r>
            <a:r>
              <a:rPr lang="nl-NL" dirty="0" err="1"/>
              <a:t>SMs</a:t>
            </a:r>
            <a:r>
              <a:rPr lang="nl-NL" dirty="0"/>
              <a:t>) en Servicedesk(SD)-medewerkers van </a:t>
            </a:r>
            <a:r>
              <a:rPr lang="nl-NL" dirty="0" err="1"/>
              <a:t>MedMij</a:t>
            </a:r>
            <a:r>
              <a:rPr lang="nl-NL" dirty="0"/>
              <a:t> deelnemers. </a:t>
            </a:r>
            <a:endParaRPr lang="nl-NL" dirty="0">
              <a:cs typeface="Calibri"/>
            </a:endParaRPr>
          </a:p>
          <a:p>
            <a:pPr marL="266065" indent="-266065"/>
            <a:endParaRPr lang="nl-NL" dirty="0">
              <a:cs typeface="Calibri"/>
            </a:endParaRPr>
          </a:p>
          <a:p>
            <a:pPr marL="266065" indent="-266065"/>
            <a:r>
              <a:rPr lang="nl-NL" dirty="0">
                <a:cs typeface="Calibri"/>
              </a:rPr>
              <a:t>MedMij-DAP en referentiekaart in het Afsprakenstelsel</a:t>
            </a:r>
          </a:p>
          <a:p>
            <a:pPr marL="543560" lvl="1" indent="-276860"/>
            <a:r>
              <a:rPr lang="nl-NL" dirty="0">
                <a:ea typeface="+mn-lt"/>
                <a:cs typeface="+mn-lt"/>
                <a:hlinkClick r:id="rId3"/>
              </a:rPr>
              <a:t>Operationele processen - MedMij Afsprakenstelsel - Verplicht - MedMij Afsprakenstelsel</a:t>
            </a:r>
            <a:endParaRPr lang="nl-NL" dirty="0">
              <a:cs typeface="Calibri"/>
            </a:endParaRPr>
          </a:p>
          <a:p>
            <a:pPr marL="266065" indent="-266065"/>
            <a:endParaRPr lang="nl-NL" dirty="0">
              <a:cs typeface="Calibri"/>
            </a:endParaRPr>
          </a:p>
          <a:p>
            <a:pPr marL="266065" indent="-266065"/>
            <a:r>
              <a:rPr lang="nl-NL" dirty="0" err="1"/>
              <a:t>MedMij</a:t>
            </a:r>
            <a:r>
              <a:rPr lang="nl-NL" dirty="0"/>
              <a:t>-DAP en referentiekaart downloadbaar van Supportal of </a:t>
            </a:r>
            <a:r>
              <a:rPr lang="nl-NL" dirty="0" err="1"/>
              <a:t>Medcom</a:t>
            </a:r>
            <a:endParaRPr lang="nl-NL" dirty="0" err="1">
              <a:cs typeface="Calibri"/>
            </a:endParaRPr>
          </a:p>
          <a:p>
            <a:pPr marL="543560" lvl="1" indent="-276860"/>
            <a:r>
              <a:rPr lang="nl-NL" u="sng" dirty="0">
                <a:ea typeface="+mn-lt"/>
                <a:cs typeface="+mn-lt"/>
                <a:hlinkClick r:id="rId4"/>
              </a:rPr>
              <a:t>https://deelnemers.medmij.nl/kandidaat-deelnemers/medmij-dap</a:t>
            </a:r>
            <a:endParaRPr lang="nl-NL" u="sng" dirty="0">
              <a:cs typeface="Calibri"/>
            </a:endParaRPr>
          </a:p>
          <a:p>
            <a:pPr marL="543560" lvl="1" indent="-276860"/>
            <a:r>
              <a:rPr lang="nl-NL" dirty="0">
                <a:ea typeface="+mn-lt"/>
                <a:cs typeface="+mn-lt"/>
                <a:hlinkClick r:id="rId5"/>
              </a:rPr>
              <a:t>https://supportal.vzvz.nl/documenten</a:t>
            </a:r>
            <a:endParaRPr lang="nl-NL" u="sng" dirty="0">
              <a:cs typeface="Calibri"/>
            </a:endParaRPr>
          </a:p>
          <a:p>
            <a:pPr marL="266065" lvl="1" indent="0">
              <a:buNone/>
            </a:pPr>
            <a:endParaRPr lang="nl-NL" dirty="0">
              <a:cs typeface="Calibri"/>
            </a:endParaRPr>
          </a:p>
          <a:p>
            <a:pPr marL="266065" indent="-266065"/>
            <a:r>
              <a:rPr lang="nl-NL" dirty="0"/>
              <a:t>Verbetersuggesties</a:t>
            </a:r>
            <a:endParaRPr lang="nl-NL" dirty="0">
              <a:cs typeface="Calibri"/>
            </a:endParaRPr>
          </a:p>
          <a:p>
            <a:pPr marL="543560" lvl="1" indent="-276860"/>
            <a:r>
              <a:rPr lang="nl-NL" dirty="0">
                <a:ea typeface="+mn-lt"/>
                <a:cs typeface="+mn-lt"/>
              </a:rPr>
              <a:t>Input t.b.v. de nieuwe versie v.d. </a:t>
            </a:r>
            <a:r>
              <a:rPr lang="nl-NL" dirty="0" err="1">
                <a:ea typeface="+mn-lt"/>
                <a:cs typeface="+mn-lt"/>
              </a:rPr>
              <a:t>MedMij</a:t>
            </a:r>
            <a:r>
              <a:rPr lang="nl-NL" dirty="0">
                <a:ea typeface="+mn-lt"/>
                <a:cs typeface="+mn-lt"/>
              </a:rPr>
              <a:t>-DAP kan geleverd worden via het </a:t>
            </a:r>
            <a:r>
              <a:rPr lang="nl-NL" dirty="0" err="1">
                <a:ea typeface="+mn-lt"/>
                <a:cs typeface="+mn-lt"/>
              </a:rPr>
              <a:t>MedCom</a:t>
            </a:r>
            <a:r>
              <a:rPr lang="nl-NL" dirty="0">
                <a:ea typeface="+mn-lt"/>
                <a:cs typeface="+mn-lt"/>
              </a:rPr>
              <a:t> forum: https://deelnemers.medmij.nl/forum/2/geef-je-feedback-op-de-huidige-dap</a:t>
            </a:r>
            <a:endParaRPr lang="nl-NL" dirty="0">
              <a:cs typeface="Calibri"/>
            </a:endParaRPr>
          </a:p>
          <a:p>
            <a:pPr marL="543560" lvl="1" indent="-276860"/>
            <a:r>
              <a:rPr lang="nl-NL" dirty="0">
                <a:ea typeface="+mn-lt"/>
                <a:cs typeface="+mn-lt"/>
              </a:rPr>
              <a:t>Of mail: regie@medmij.nl </a:t>
            </a:r>
            <a:endParaRPr lang="nl-NL" dirty="0">
              <a:cs typeface="Calibri"/>
            </a:endParaRPr>
          </a:p>
          <a:p>
            <a:pPr marL="543560" lvl="1" indent="-276860"/>
            <a:endParaRPr lang="nl-NL" dirty="0">
              <a:cs typeface="Calibri"/>
            </a:endParaRPr>
          </a:p>
          <a:p>
            <a:pPr marL="266065" indent="-266065"/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3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E4FBF4-1ECE-6846-90C6-9AA0DCB0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Managementrapportage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BC3086-B992-1548-9B44-97FA4E73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176" y="1422094"/>
            <a:ext cx="7075765" cy="339447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28BC3086-B992-1548-9B44-97FA4E737823}"/>
              </a:ext>
            </a:extLst>
          </p:cNvPr>
          <p:cNvSpPr txBox="1">
            <a:spLocks/>
          </p:cNvSpPr>
          <p:nvPr/>
        </p:nvSpPr>
        <p:spPr>
          <a:xfrm>
            <a:off x="754985" y="1483752"/>
            <a:ext cx="7075765" cy="33944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400" indent="-2664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 typeface="Arial"/>
              <a:buChar char="•"/>
              <a:defRPr sz="20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1pPr>
            <a:lvl2pPr marL="543600" indent="-2772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 typeface="Arial"/>
              <a:buChar char="•"/>
              <a:defRPr sz="18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2pPr>
            <a:lvl3pPr marL="806400" indent="-2664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84B96"/>
              </a:buClr>
              <a:buFont typeface="Arial"/>
              <a:buChar char="•"/>
              <a:defRPr sz="16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4AB8A7"/>
              </a:buClr>
              <a:buFontTx/>
              <a:buNone/>
              <a:defRPr sz="26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Tx/>
              <a:buNone/>
              <a:defRPr sz="1600" kern="1200" spc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5pPr>
            <a:lvl6pPr marL="266400" indent="0" algn="l" defTabSz="457200" rtl="0" eaLnBrk="1" latinLnBrk="0" hangingPunct="1">
              <a:spcBef>
                <a:spcPts val="0"/>
              </a:spcBef>
              <a:buFontTx/>
              <a:buNone/>
              <a:defRPr sz="20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6pPr>
            <a:lvl7pPr marL="543600" indent="0" algn="l" defTabSz="457200" rtl="0" eaLnBrk="1" latinLnBrk="0" hangingPunct="1">
              <a:spcBef>
                <a:spcPts val="0"/>
              </a:spcBef>
              <a:buFontTx/>
              <a:buNone/>
              <a:defRPr sz="18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7pPr>
            <a:lvl8pPr marL="806400" indent="0" algn="l" defTabSz="457200" rtl="0" eaLnBrk="1" latinLnBrk="0" hangingPunct="1">
              <a:spcBef>
                <a:spcPts val="0"/>
              </a:spcBef>
              <a:buFontTx/>
              <a:buNone/>
              <a:defRPr sz="16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ts val="0"/>
              </a:spcBef>
              <a:buFontTx/>
              <a:buNone/>
              <a:defRPr sz="14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065" indent="-266065"/>
            <a:r>
              <a:rPr lang="nl-NL" sz="1600" dirty="0"/>
              <a:t>Om het verkeer en gebruik van </a:t>
            </a:r>
            <a:r>
              <a:rPr lang="nl-NL" sz="1600" dirty="0" err="1"/>
              <a:t>MedMij</a:t>
            </a:r>
            <a:r>
              <a:rPr lang="nl-NL" sz="1600" dirty="0"/>
              <a:t> inzichtelijk te maken, leveren de </a:t>
            </a:r>
            <a:r>
              <a:rPr lang="nl-NL" sz="1600" i="1" dirty="0"/>
              <a:t>Dienstverleners persoon</a:t>
            </a:r>
            <a:r>
              <a:rPr lang="nl-NL" sz="1600" dirty="0"/>
              <a:t> en </a:t>
            </a:r>
            <a:r>
              <a:rPr lang="nl-NL" sz="1600" i="1" dirty="0"/>
              <a:t>Dienstverleners zorgaanbieder</a:t>
            </a:r>
            <a:r>
              <a:rPr lang="nl-NL" sz="1600" dirty="0"/>
              <a:t> maandelijks een </a:t>
            </a:r>
            <a:r>
              <a:rPr lang="nl-NL" sz="1600" i="1" dirty="0">
                <a:hlinkClick r:id="rId3"/>
              </a:rPr>
              <a:t>Behe</a:t>
            </a:r>
            <a:r>
              <a:rPr lang="nl-NL" sz="1600" i="1" dirty="0">
                <a:hlinkClick r:id="rId4"/>
              </a:rPr>
              <a:t>e</a:t>
            </a:r>
            <a:r>
              <a:rPr lang="nl-NL" sz="1600" i="1" dirty="0">
                <a:hlinkClick r:id="rId5"/>
              </a:rPr>
              <a:t>rrapport</a:t>
            </a:r>
            <a:r>
              <a:rPr lang="nl-NL" sz="1600" dirty="0"/>
              <a:t> op aan bij Stichting MedMij. De informatie uit deze rapporten wordt geaggregeerd tot een managementrapportage voor de Stichting MedMij en de </a:t>
            </a:r>
            <a:r>
              <a:rPr lang="nl-NL" sz="1600" i="1" dirty="0"/>
              <a:t>Deelnemers</a:t>
            </a:r>
            <a:r>
              <a:rPr lang="nl-NL" sz="1600" dirty="0"/>
              <a:t>. Concurrentiegevoelige informatie wordt hierbij zoveel mogelijk weggehaald.</a:t>
            </a:r>
            <a:endParaRPr lang="en-US" sz="1600">
              <a:cs typeface="Calibri"/>
            </a:endParaRPr>
          </a:p>
          <a:p>
            <a:pPr marL="266065" indent="-266065"/>
            <a:r>
              <a:rPr lang="nl-NL" sz="1600" dirty="0">
                <a:ea typeface="+mn-lt"/>
                <a:cs typeface="+mn-lt"/>
              </a:rPr>
              <a:t>Maandelijks dient elke deelnemer de beheerrapportage op te leveren zoals dit is beschreven in het afsprakenstelsel. Zie: </a:t>
            </a:r>
            <a:endParaRPr lang="nl-NL" sz="1600" dirty="0">
              <a:cs typeface="Calibri"/>
            </a:endParaRPr>
          </a:p>
          <a:p>
            <a:pPr marL="266065" indent="-266065"/>
            <a:r>
              <a:rPr lang="nl-NL" sz="1600" dirty="0">
                <a:ea typeface="+mn-lt"/>
                <a:cs typeface="+mn-lt"/>
                <a:hlinkClick r:id="rId6"/>
              </a:rPr>
              <a:t>https://afsprakenstelsel.medmij.nl/display/MMVerplicht/Managementinformatie</a:t>
            </a:r>
            <a:endParaRPr lang="nl-NL" sz="1600" dirty="0">
              <a:cs typeface="Calibri"/>
            </a:endParaRPr>
          </a:p>
          <a:p>
            <a:pPr marL="266065" indent="-266065"/>
            <a:endParaRPr lang="nl-NL" sz="1600" dirty="0">
              <a:cs typeface="Calibri"/>
            </a:endParaRPr>
          </a:p>
          <a:p>
            <a:pPr marL="266065" indent="-266065"/>
            <a:r>
              <a:rPr lang="nl-NL" sz="1600" dirty="0">
                <a:ea typeface="+mn-lt"/>
                <a:cs typeface="+mn-lt"/>
              </a:rPr>
              <a:t>Mail de beheerrapportage uiterlijk de 5</a:t>
            </a:r>
            <a:r>
              <a:rPr lang="nl-NL" sz="1600" baseline="30000" dirty="0">
                <a:ea typeface="+mn-lt"/>
                <a:cs typeface="+mn-lt"/>
              </a:rPr>
              <a:t>de</a:t>
            </a:r>
            <a:r>
              <a:rPr lang="nl-NL" sz="1600" dirty="0">
                <a:ea typeface="+mn-lt"/>
                <a:cs typeface="+mn-lt"/>
              </a:rPr>
              <a:t> werkdag van elke maand naar </a:t>
            </a:r>
            <a:r>
              <a:rPr lang="nl-NL" sz="1600" dirty="0">
                <a:ea typeface="+mn-lt"/>
                <a:cs typeface="+mn-lt"/>
                <a:hlinkClick r:id="rId7"/>
              </a:rPr>
              <a:t>regie@medmij.nl</a:t>
            </a:r>
            <a:r>
              <a:rPr lang="nl-NL" sz="1600" dirty="0">
                <a:ea typeface="+mn-lt"/>
                <a:cs typeface="+mn-lt"/>
              </a:rPr>
              <a:t>. Daarna treedt het nalevingsproces in werking.</a:t>
            </a:r>
            <a:endParaRPr lang="nl-NL" sz="1600" dirty="0">
              <a:cs typeface="Calibri"/>
            </a:endParaRPr>
          </a:p>
          <a:p>
            <a:pPr marL="266065" indent="-266065"/>
            <a:r>
              <a:rPr lang="nl-NL" sz="1600" dirty="0">
                <a:cs typeface="Calibri"/>
              </a:rPr>
              <a:t>Zie voor aanvullende afspraken: </a:t>
            </a:r>
            <a:r>
              <a:rPr lang="nl-NL" sz="1600" dirty="0" err="1">
                <a:cs typeface="Calibri"/>
              </a:rPr>
              <a:t>MedMij</a:t>
            </a:r>
            <a:r>
              <a:rPr lang="nl-NL" sz="1600" dirty="0">
                <a:cs typeface="Calibri"/>
              </a:rPr>
              <a:t>-DAP</a:t>
            </a:r>
          </a:p>
          <a:p>
            <a:pPr marL="266065" indent="-266065"/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0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E4FBF4-1ECE-6846-90C6-9AA0DCB0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176" y="189571"/>
            <a:ext cx="6073589" cy="563799"/>
          </a:xfrm>
        </p:spPr>
        <p:txBody>
          <a:bodyPr/>
          <a:lstStyle/>
          <a:p>
            <a:r>
              <a:rPr lang="nl-NL" sz="3200" dirty="0"/>
              <a:t>Supportal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BC3086-B992-1548-9B44-97FA4E73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176" y="874514"/>
            <a:ext cx="7075765" cy="3394472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3"/>
              </a:rPr>
              <a:t>https://supportal.vzvz.nl/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Toegang tot supportal wordt geregeld rond livegang op productie</a:t>
            </a:r>
          </a:p>
          <a:p>
            <a:endParaRPr lang="nl-NL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10" y="2168152"/>
            <a:ext cx="8822980" cy="30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9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E4FBF4-1ECE-6846-90C6-9AA0DCB0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176" y="340457"/>
            <a:ext cx="6073589" cy="583180"/>
          </a:xfrm>
        </p:spPr>
        <p:txBody>
          <a:bodyPr/>
          <a:lstStyle/>
          <a:p>
            <a:r>
              <a:rPr lang="nl-NL" sz="3200" dirty="0"/>
              <a:t>Supportal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BC3086-B992-1548-9B44-97FA4E73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17" y="1080348"/>
            <a:ext cx="7075765" cy="339447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b="1" dirty="0"/>
              <a:t>Communicatieplatform voor beheer</a:t>
            </a:r>
          </a:p>
          <a:p>
            <a:pPr marL="266065" indent="-266065"/>
            <a:r>
              <a:rPr lang="nl-NL" dirty="0"/>
              <a:t>Supportal bevat (operationele) contactgegevens van alle beheerders van de deelnemers binnen MedMij</a:t>
            </a:r>
            <a:endParaRPr lang="nl-NL" dirty="0">
              <a:cs typeface="Calibri"/>
            </a:endParaRPr>
          </a:p>
          <a:p>
            <a:pPr marL="266065" indent="-266065"/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b="1" dirty="0"/>
              <a:t>Bij problemen in eigen dienstverlening:</a:t>
            </a:r>
          </a:p>
          <a:p>
            <a:pPr marL="266065" indent="-266065"/>
            <a:r>
              <a:rPr lang="nl-NL" dirty="0"/>
              <a:t>Deelnemers melden zelf eigen kwetsbaarheden en verstoringen</a:t>
            </a:r>
            <a:endParaRPr lang="nl-NL" dirty="0">
              <a:cs typeface="Calibri"/>
            </a:endParaRPr>
          </a:p>
          <a:p>
            <a:pPr marL="266065" indent="-266065"/>
            <a:r>
              <a:rPr lang="nl-NL" dirty="0"/>
              <a:t>Deelnemers melden zelf eigen </a:t>
            </a:r>
            <a:r>
              <a:rPr lang="nl-NL" dirty="0" err="1"/>
              <a:t>onbeschikbaarheid</a:t>
            </a:r>
            <a:r>
              <a:rPr lang="nl-NL" dirty="0"/>
              <a:t> van dienstverlening / onderhoud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Bij hinder van dienstverlening andere deelnemer:</a:t>
            </a:r>
          </a:p>
          <a:p>
            <a:pPr marL="266065" indent="-266065"/>
            <a:r>
              <a:rPr lang="nl-NL" dirty="0"/>
              <a:t>Neem contact op met de verstorende deelnemer</a:t>
            </a:r>
            <a:endParaRPr lang="nl-NL" dirty="0">
              <a:cs typeface="Calibri"/>
            </a:endParaRPr>
          </a:p>
          <a:p>
            <a:pPr marL="266065" indent="-266065"/>
            <a:r>
              <a:rPr lang="nl-NL" dirty="0"/>
              <a:t>Géén Supportalmelding aanmaken -&gt; dat doet andere deelnemer</a:t>
            </a:r>
            <a:endParaRPr lang="nl-NL" dirty="0">
              <a:cs typeface="Calibri"/>
            </a:endParaRPr>
          </a:p>
          <a:p>
            <a:pPr marL="266065" indent="-266065"/>
            <a:endParaRPr lang="nl-NL" dirty="0">
              <a:cs typeface="Calibri"/>
            </a:endParaRPr>
          </a:p>
          <a:p>
            <a:pPr marL="266065" indent="-266065"/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733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C5474-5E7D-420A-B088-AE16B317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-91141"/>
            <a:ext cx="7407016" cy="937021"/>
          </a:xfrm>
        </p:spPr>
        <p:txBody>
          <a:bodyPr/>
          <a:lstStyle/>
          <a:p>
            <a:r>
              <a:rPr lang="nl-NL" dirty="0"/>
              <a:t>Operationele Processen – MedMij DAP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EE4318A-113F-49B7-8432-BFB82CE6F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615138"/>
              </p:ext>
            </p:extLst>
          </p:nvPr>
        </p:nvGraphicFramePr>
        <p:xfrm>
          <a:off x="96982" y="1118352"/>
          <a:ext cx="8950036" cy="393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177">
                  <a:extLst>
                    <a:ext uri="{9D8B030D-6E8A-4147-A177-3AD203B41FA5}">
                      <a16:colId xmlns:a16="http://schemas.microsoft.com/office/drawing/2014/main" val="1195578331"/>
                    </a:ext>
                  </a:extLst>
                </a:gridCol>
                <a:gridCol w="2964566">
                  <a:extLst>
                    <a:ext uri="{9D8B030D-6E8A-4147-A177-3AD203B41FA5}">
                      <a16:colId xmlns:a16="http://schemas.microsoft.com/office/drawing/2014/main" val="2413405914"/>
                    </a:ext>
                  </a:extLst>
                </a:gridCol>
                <a:gridCol w="1157073">
                  <a:extLst>
                    <a:ext uri="{9D8B030D-6E8A-4147-A177-3AD203B41FA5}">
                      <a16:colId xmlns:a16="http://schemas.microsoft.com/office/drawing/2014/main" val="2797569651"/>
                    </a:ext>
                  </a:extLst>
                </a:gridCol>
                <a:gridCol w="2921220">
                  <a:extLst>
                    <a:ext uri="{9D8B030D-6E8A-4147-A177-3AD203B41FA5}">
                      <a16:colId xmlns:a16="http://schemas.microsoft.com/office/drawing/2014/main" val="3584114142"/>
                    </a:ext>
                  </a:extLst>
                </a:gridCol>
              </a:tblGrid>
              <a:tr h="471055">
                <a:tc>
                  <a:txBody>
                    <a:bodyPr/>
                    <a:lstStyle/>
                    <a:p>
                      <a:r>
                        <a:rPr lang="nl-NL" sz="1300" dirty="0"/>
                        <a:t>Operationele Processen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Stelsel (URL)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Tool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Status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147430192"/>
                  </a:ext>
                </a:extLst>
              </a:tr>
              <a:tr h="691660">
                <a:tc>
                  <a:txBody>
                    <a:bodyPr/>
                    <a:lstStyle/>
                    <a:p>
                      <a:r>
                        <a:rPr lang="nl-NL" sz="1300" dirty="0"/>
                        <a:t>Contactgegevens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>
                          <a:hlinkClick r:id="rId3"/>
                        </a:rPr>
                        <a:t>Samenwerkings- en escalatiebeleid</a:t>
                      </a:r>
                      <a:endParaRPr lang="nl-NL" sz="13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Supportal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Account aanmaken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(Servicedesks</a:t>
                      </a:r>
                      <a:r>
                        <a:rPr lang="nl-NL" sz="1300" baseline="0" dirty="0"/>
                        <a:t> voorafgaande aan GLG zijn aangemaakt)</a:t>
                      </a:r>
                      <a:endParaRPr lang="nl-NL" sz="13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768945747"/>
                  </a:ext>
                </a:extLst>
              </a:tr>
              <a:tr h="488816">
                <a:tc>
                  <a:txBody>
                    <a:bodyPr/>
                    <a:lstStyle/>
                    <a:p>
                      <a:r>
                        <a:rPr lang="nl-NL" sz="1300" dirty="0"/>
                        <a:t>Incident/Calamiteit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>
                          <a:hlinkClick r:id="rId4"/>
                        </a:rPr>
                        <a:t>Operationele processen</a:t>
                      </a:r>
                      <a:r>
                        <a:rPr lang="nl-NL" sz="1300" dirty="0"/>
                        <a:t> en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>
                          <a:hlinkClick r:id="rId3"/>
                        </a:rPr>
                        <a:t>Samenwerkings- en escalatiebeleid</a:t>
                      </a:r>
                      <a:endParaRPr lang="nl-NL" sz="13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Supportal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Contact en Melding op Supportal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685037625"/>
                  </a:ext>
                </a:extLst>
              </a:tr>
              <a:tr h="488816">
                <a:tc>
                  <a:txBody>
                    <a:bodyPr/>
                    <a:lstStyle/>
                    <a:p>
                      <a:r>
                        <a:rPr lang="nl-NL" sz="1300" dirty="0"/>
                        <a:t>Escalatie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>
                          <a:hlinkClick r:id="rId3"/>
                        </a:rPr>
                        <a:t>Samenwerkings- en escalatiebeleid</a:t>
                      </a:r>
                      <a:endParaRPr lang="nl-NL" sz="13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Supportal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Servicemanager</a:t>
                      </a:r>
                      <a:r>
                        <a:rPr lang="nl-NL" sz="1300" baseline="0" dirty="0"/>
                        <a:t>s </a:t>
                      </a:r>
                      <a:r>
                        <a:rPr lang="nl-NL" sz="1300" baseline="0" dirty="0" err="1"/>
                        <a:t>Proves</a:t>
                      </a:r>
                      <a:r>
                        <a:rPr lang="nl-NL" sz="1300" baseline="0" dirty="0"/>
                        <a:t>-deelnemers staan vermeld</a:t>
                      </a:r>
                      <a:endParaRPr lang="nl-NL" sz="13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735732992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r>
                        <a:rPr lang="nl-NL" sz="1300" dirty="0"/>
                        <a:t>Onderhoud &amp; Wijziging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>
                          <a:hlinkClick r:id="rId3"/>
                        </a:rPr>
                        <a:t>Samenwerkings- en escalatiebeleid</a:t>
                      </a:r>
                      <a:endParaRPr lang="nl-NL" sz="13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Supportal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Melding op Supportal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601010227"/>
                  </a:ext>
                </a:extLst>
              </a:tr>
              <a:tr h="488816">
                <a:tc>
                  <a:txBody>
                    <a:bodyPr/>
                    <a:lstStyle/>
                    <a:p>
                      <a:r>
                        <a:rPr lang="nl-NL" sz="1300" dirty="0"/>
                        <a:t>Kwetsbaarheden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>
                          <a:hlinkClick r:id="rId4"/>
                        </a:rPr>
                        <a:t>Operationele processen</a:t>
                      </a:r>
                      <a:endParaRPr lang="nl-NL" sz="13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Supportal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SD MedMij Security </a:t>
                      </a:r>
                      <a:r>
                        <a:rPr lang="nl-NL" sz="1300" baseline="0" dirty="0"/>
                        <a:t>&amp; inventarisaties via Supportal</a:t>
                      </a:r>
                      <a:endParaRPr lang="nl-NL" sz="13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742169964"/>
                  </a:ext>
                </a:extLst>
              </a:tr>
              <a:tr h="4793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Managementrapportage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>
                          <a:hlinkClick r:id="rId5"/>
                        </a:rPr>
                        <a:t>Management Informatie</a:t>
                      </a:r>
                      <a:endParaRPr lang="nl-NL" sz="13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XML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Maandelijks sturen naar regie@medmij.nl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80459821"/>
                  </a:ext>
                </a:extLst>
              </a:tr>
              <a:tr h="4888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Stelselnode Registratie &amp; Administratie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>
                          <a:hlinkClick r:id="rId4"/>
                        </a:rPr>
                        <a:t>Operationele processen</a:t>
                      </a:r>
                      <a:endParaRPr lang="nl-NL" sz="13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R&amp;A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Te vullen via web en API</a:t>
                      </a:r>
                      <a:r>
                        <a:rPr lang="nl-NL" sz="1300" baseline="0" dirty="0"/>
                        <a:t>.</a:t>
                      </a:r>
                      <a:endParaRPr lang="nl-NL" sz="13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701896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36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292828-D99F-7249-8D7A-A8EC010D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Ten slotte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679A081-9851-2E42-A37C-8D23A43A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1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1407" y="141880"/>
            <a:ext cx="6980170" cy="711448"/>
          </a:xfrm>
        </p:spPr>
        <p:txBody>
          <a:bodyPr/>
          <a:lstStyle/>
          <a:p>
            <a:r>
              <a:rPr lang="nl-NL" dirty="0"/>
              <a:t>Complexiteitsreductie in beheer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CAB753-79C0-47CB-856A-DA9609D44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35" y="990183"/>
            <a:ext cx="8047660" cy="268315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59ECE13-27DF-A340-8AC8-C40CE0497ABF}"/>
              </a:ext>
            </a:extLst>
          </p:cNvPr>
          <p:cNvSpPr txBox="1"/>
          <p:nvPr/>
        </p:nvSpPr>
        <p:spPr>
          <a:xfrm>
            <a:off x="832919" y="3673339"/>
            <a:ext cx="780585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400" indent="-266400">
              <a:buClr>
                <a:srgbClr val="4AB8A7"/>
              </a:buClr>
              <a:buFont typeface="Arial"/>
              <a:buChar char="•"/>
            </a:pPr>
            <a:r>
              <a:rPr lang="nl-NL" sz="2000" dirty="0">
                <a:solidFill>
                  <a:srgbClr val="384B96"/>
                </a:solidFill>
              </a:rPr>
              <a:t>MedMij is een complex stelsel met veel verschillende deelnemers</a:t>
            </a:r>
          </a:p>
          <a:p>
            <a:pPr marL="266400" indent="-266400">
              <a:buClr>
                <a:srgbClr val="4AB8A7"/>
              </a:buClr>
              <a:buFont typeface="Arial"/>
              <a:buChar char="•"/>
            </a:pPr>
            <a:r>
              <a:rPr lang="nl-NL" sz="2000" dirty="0">
                <a:solidFill>
                  <a:srgbClr val="384B96"/>
                </a:solidFill>
              </a:rPr>
              <a:t>DVA verantwoordelijk voor het zorgaanbiedersdomein. Dus ook “de achterkant” namens n≥1 zorgaanbieders</a:t>
            </a:r>
          </a:p>
          <a:p>
            <a:pPr marL="266400" indent="-266400">
              <a:buClr>
                <a:srgbClr val="4AB8A7"/>
              </a:buClr>
              <a:buFont typeface="Arial"/>
              <a:buChar char="•"/>
            </a:pPr>
            <a:r>
              <a:rPr lang="nl-NL" sz="2000" dirty="0">
                <a:solidFill>
                  <a:srgbClr val="384B96"/>
                </a:solidFill>
              </a:rPr>
              <a:t>DVP verantwoordelijk voor persoonsdomein.</a:t>
            </a:r>
          </a:p>
          <a:p>
            <a:endParaRPr lang="nl-NL" sz="1800" dirty="0">
              <a:solidFill>
                <a:srgbClr val="384B96"/>
              </a:solidFill>
            </a:endParaRPr>
          </a:p>
          <a:p>
            <a:pPr marL="285750" indent="-285750">
              <a:buFontTx/>
              <a:buChar char="-"/>
            </a:pPr>
            <a:endParaRPr lang="nl-NL" sz="1800" dirty="0">
              <a:solidFill>
                <a:srgbClr val="384B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15A09-5AC5-D345-8727-A09550A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informatie?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ECFB6E9A-5791-8B40-BF6F-5B2E0D34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Zie </a:t>
            </a:r>
            <a:r>
              <a:rPr lang="nl-NL" dirty="0" err="1"/>
              <a:t>afsprakenstelsel.medmij.nl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A0AC556-24AC-C445-BA56-875568F7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70" y="1810417"/>
            <a:ext cx="86020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15A09-5AC5-D345-8727-A09550A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informatie?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ECFB6E9A-5791-8B40-BF6F-5B2E0D34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Zie: https://deelnemers.medmij.nl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F9FE24-FD99-4CD7-8617-5E404EDA9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76" y="1712993"/>
            <a:ext cx="5906347" cy="343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7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15A09-5AC5-D345-8727-A09550A8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Contactinformatie?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ECFB6E9A-5791-8B40-BF6F-5B2E0D34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Mail of bel met het MedMij-loket via info@medmij.nl of 070 317 34 34</a:t>
            </a:r>
          </a:p>
          <a:p>
            <a:endParaRPr lang="nl-NL" dirty="0"/>
          </a:p>
          <a:p>
            <a:r>
              <a:rPr lang="nl-NL" dirty="0" err="1"/>
              <a:t>MedMij</a:t>
            </a:r>
            <a:r>
              <a:rPr lang="nl-NL" dirty="0"/>
              <a:t> Risk en Security</a:t>
            </a:r>
          </a:p>
          <a:p>
            <a:pPr lvl="1"/>
            <a:r>
              <a:rPr lang="nl-NL" dirty="0">
                <a:hlinkClick r:id="rId3"/>
              </a:rPr>
              <a:t>secmgt@medmij.nl</a:t>
            </a:r>
            <a:endParaRPr lang="nl-NL" dirty="0"/>
          </a:p>
          <a:p>
            <a:pPr lvl="1"/>
            <a:r>
              <a:rPr lang="nl-NL" dirty="0"/>
              <a:t>070-317 3447 (ook buiten kantooruren voor spoedgevallen bereikbaar)</a:t>
            </a:r>
          </a:p>
          <a:p>
            <a:pPr lvl="1"/>
            <a:endParaRPr lang="nl-NL" dirty="0"/>
          </a:p>
          <a:p>
            <a:r>
              <a:rPr lang="nl-NL" dirty="0"/>
              <a:t>MedMij Beheerorganisatie </a:t>
            </a:r>
            <a:r>
              <a:rPr lang="nl-NL" dirty="0" err="1"/>
              <a:t>tbv</a:t>
            </a:r>
            <a:r>
              <a:rPr lang="nl-NL" dirty="0"/>
              <a:t> operationele processen</a:t>
            </a:r>
          </a:p>
          <a:p>
            <a:pPr lvl="1"/>
            <a:r>
              <a:rPr lang="nl-NL" dirty="0">
                <a:hlinkClick r:id="rId4"/>
              </a:rPr>
              <a:t>regie@medmij.nl</a:t>
            </a:r>
            <a:endParaRPr lang="nl-NL" dirty="0"/>
          </a:p>
          <a:p>
            <a:pPr lvl="1"/>
            <a:r>
              <a:rPr lang="nl-NL" dirty="0"/>
              <a:t>070 317 3487 (tijdens kantooruren)</a:t>
            </a:r>
          </a:p>
        </p:txBody>
      </p:sp>
    </p:spTree>
    <p:extLst>
      <p:ext uri="{BB962C8B-B14F-4D97-AF65-F5344CB8AC3E}">
        <p14:creationId xmlns:p14="http://schemas.microsoft.com/office/powerpoint/2010/main" val="22135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8232" y="184004"/>
            <a:ext cx="6714565" cy="937021"/>
          </a:xfrm>
        </p:spPr>
        <p:txBody>
          <a:bodyPr/>
          <a:lstStyle/>
          <a:p>
            <a:r>
              <a:rPr lang="nl-NL" dirty="0"/>
              <a:t>Complexiteitsreductie in beheer</a:t>
            </a:r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FC0BF1AC-41D7-7F95-6CF1-6D370A614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17" y="1288280"/>
            <a:ext cx="7075765" cy="3394472"/>
          </a:xfrm>
        </p:spPr>
        <p:txBody>
          <a:bodyPr/>
          <a:lstStyle/>
          <a:p>
            <a:r>
              <a:rPr lang="nl-NL" dirty="0"/>
              <a:t>Complexiteitsreductie is nodig om goed beheer mogelijk te maken.</a:t>
            </a:r>
          </a:p>
          <a:p>
            <a:endParaRPr lang="nl-NL" dirty="0"/>
          </a:p>
          <a:p>
            <a:r>
              <a:rPr lang="nl-NL" dirty="0"/>
              <a:t>Elke DVA en DVP zorgt voor één aanspreekpunt voor beheer</a:t>
            </a:r>
          </a:p>
          <a:p>
            <a:pPr lvl="1"/>
            <a:r>
              <a:rPr lang="nl-NL" dirty="0"/>
              <a:t>Dit zijn de DVA servicedesk en de DVP servicedesk</a:t>
            </a:r>
          </a:p>
          <a:p>
            <a:pPr lvl="1"/>
            <a:r>
              <a:rPr lang="nl-NL" dirty="0"/>
              <a:t>Single point of contact voor deelnemers in MedMij productiefase</a:t>
            </a:r>
          </a:p>
          <a:p>
            <a:r>
              <a:rPr lang="nl-NL" dirty="0"/>
              <a:t>Deelnemers werken samen om problemen op te lossen.</a:t>
            </a:r>
          </a:p>
          <a:p>
            <a:pPr lvl="1"/>
            <a:r>
              <a:rPr lang="nl-NL" dirty="0"/>
              <a:t>Ketenproblemen zijn per definitie complex en hebben soms meerdere oorzaken.</a:t>
            </a:r>
          </a:p>
          <a:p>
            <a:pPr lvl="1"/>
            <a:r>
              <a:rPr lang="nl-NL" dirty="0"/>
              <a:t>Samenwerken is hierdoor essentieel</a:t>
            </a:r>
          </a:p>
          <a:p>
            <a:r>
              <a:rPr lang="nl-NL" dirty="0"/>
              <a:t>Contactgegevens DVA en DVP servicedesk worden bijgehouden in Supportal</a:t>
            </a:r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996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8297" y="222931"/>
            <a:ext cx="9455947" cy="711448"/>
          </a:xfrm>
        </p:spPr>
        <p:txBody>
          <a:bodyPr/>
          <a:lstStyle/>
          <a:p>
            <a:r>
              <a:rPr lang="nl-NL" dirty="0"/>
              <a:t>Single point of contact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CAB753-79C0-47CB-856A-DA9609D44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97" y="934379"/>
            <a:ext cx="8047660" cy="2683156"/>
          </a:xfrm>
          <a:prstGeom prst="rect">
            <a:avLst/>
          </a:prstGeom>
        </p:spPr>
      </p:pic>
      <p:sp>
        <p:nvSpPr>
          <p:cNvPr id="5" name="Lachebekje 4"/>
          <p:cNvSpPr/>
          <p:nvPr/>
        </p:nvSpPr>
        <p:spPr>
          <a:xfrm>
            <a:off x="3184206" y="1903993"/>
            <a:ext cx="503853" cy="532086"/>
          </a:xfrm>
          <a:prstGeom prst="smileyFace">
            <a:avLst/>
          </a:prstGeom>
          <a:solidFill>
            <a:srgbClr val="4AB8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Lachebekje 6"/>
          <p:cNvSpPr/>
          <p:nvPr/>
        </p:nvSpPr>
        <p:spPr>
          <a:xfrm>
            <a:off x="4413053" y="1905923"/>
            <a:ext cx="503853" cy="532086"/>
          </a:xfrm>
          <a:prstGeom prst="smileyFace">
            <a:avLst/>
          </a:prstGeom>
          <a:solidFill>
            <a:srgbClr val="4AB8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" name="Rechte verbindingslijn 2"/>
          <p:cNvCxnSpPr>
            <a:stCxn id="5" idx="6"/>
            <a:endCxn id="7" idx="2"/>
          </p:cNvCxnSpPr>
          <p:nvPr/>
        </p:nvCxnSpPr>
        <p:spPr>
          <a:xfrm>
            <a:off x="3688059" y="2170036"/>
            <a:ext cx="724994" cy="193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stCxn id="5" idx="4"/>
            <a:endCxn id="9" idx="0"/>
          </p:cNvCxnSpPr>
          <p:nvPr/>
        </p:nvCxnSpPr>
        <p:spPr>
          <a:xfrm>
            <a:off x="3436133" y="2436079"/>
            <a:ext cx="673514" cy="100277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7" idx="4"/>
            <a:endCxn id="9" idx="0"/>
          </p:cNvCxnSpPr>
          <p:nvPr/>
        </p:nvCxnSpPr>
        <p:spPr>
          <a:xfrm flipH="1">
            <a:off x="4109647" y="2438009"/>
            <a:ext cx="555333" cy="100084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ep 12"/>
          <p:cNvGrpSpPr/>
          <p:nvPr/>
        </p:nvGrpSpPr>
        <p:grpSpPr>
          <a:xfrm>
            <a:off x="3542648" y="3318032"/>
            <a:ext cx="2493027" cy="1239944"/>
            <a:chOff x="3542013" y="3820449"/>
            <a:chExt cx="2493027" cy="1239944"/>
          </a:xfrm>
        </p:grpSpPr>
        <p:sp>
          <p:nvSpPr>
            <p:cNvPr id="2" name="Afgeronde rechthoek 1"/>
            <p:cNvSpPr/>
            <p:nvPr/>
          </p:nvSpPr>
          <p:spPr>
            <a:xfrm>
              <a:off x="4412418" y="4352534"/>
              <a:ext cx="1622622" cy="707859"/>
            </a:xfrm>
            <a:prstGeom prst="roundRect">
              <a:avLst/>
            </a:prstGeom>
            <a:noFill/>
            <a:ln>
              <a:solidFill>
                <a:srgbClr val="4AB8A7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>
                  <a:solidFill>
                    <a:srgbClr val="00B050"/>
                  </a:solidFill>
                </a:rPr>
                <a:t>      </a:t>
              </a:r>
              <a:r>
                <a:rPr lang="nl-NL" sz="1000" dirty="0" err="1">
                  <a:solidFill>
                    <a:srgbClr val="00B050"/>
                  </a:solidFill>
                </a:rPr>
                <a:t>tbv</a:t>
              </a:r>
              <a:r>
                <a:rPr lang="nl-NL" sz="1000" dirty="0">
                  <a:solidFill>
                    <a:srgbClr val="00B050"/>
                  </a:solidFill>
                </a:rPr>
                <a:t> Stelselnode (MedMij Registratie en Administratie)</a:t>
              </a:r>
            </a:p>
          </p:txBody>
        </p:sp>
        <p:sp>
          <p:nvSpPr>
            <p:cNvPr id="9" name="Ovaal 8"/>
            <p:cNvSpPr/>
            <p:nvPr/>
          </p:nvSpPr>
          <p:spPr>
            <a:xfrm>
              <a:off x="3542013" y="3941266"/>
              <a:ext cx="1133998" cy="109389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a:bodyPr>
            <a:lstStyle/>
            <a:p>
              <a:pPr algn="ctr"/>
              <a:endParaRPr lang="nl-NL" sz="1000" dirty="0">
                <a:solidFill>
                  <a:srgbClr val="00B050"/>
                </a:solidFill>
                <a:effectLst/>
              </a:endParaRPr>
            </a:p>
            <a:p>
              <a:pPr algn="ctr"/>
              <a:endParaRPr lang="nl-NL" sz="1000" dirty="0">
                <a:solidFill>
                  <a:srgbClr val="00B050"/>
                </a:solidFill>
              </a:endParaRPr>
            </a:p>
            <a:p>
              <a:pPr algn="ctr"/>
              <a:r>
                <a:rPr lang="nl-NL" sz="1000" dirty="0" err="1">
                  <a:solidFill>
                    <a:srgbClr val="00B050"/>
                  </a:solidFill>
                  <a:effectLst/>
                </a:rPr>
                <a:t>Medmij</a:t>
              </a:r>
              <a:r>
                <a:rPr lang="nl-NL" sz="1000" dirty="0">
                  <a:solidFill>
                    <a:srgbClr val="00B050"/>
                  </a:solidFill>
                  <a:effectLst/>
                </a:rPr>
                <a:t> Beheer Organisatie</a:t>
              </a:r>
            </a:p>
          </p:txBody>
        </p:sp>
        <p:sp>
          <p:nvSpPr>
            <p:cNvPr id="17" name="Lachebekje 16"/>
            <p:cNvSpPr/>
            <p:nvPr/>
          </p:nvSpPr>
          <p:spPr>
            <a:xfrm>
              <a:off x="3822107" y="3820449"/>
              <a:ext cx="503853" cy="532086"/>
            </a:xfrm>
            <a:prstGeom prst="smileyFace">
              <a:avLst/>
            </a:prstGeom>
            <a:solidFill>
              <a:srgbClr val="4AB8A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74F0569C-3F18-8A5B-C4C5-022A7D306FC5}"/>
              </a:ext>
            </a:extLst>
          </p:cNvPr>
          <p:cNvSpPr txBox="1"/>
          <p:nvPr/>
        </p:nvSpPr>
        <p:spPr>
          <a:xfrm>
            <a:off x="6192211" y="3603881"/>
            <a:ext cx="2763492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384B96"/>
                </a:solidFill>
              </a:rPr>
              <a:t>Afbeelding</a:t>
            </a:r>
            <a:r>
              <a:rPr lang="nl-NL" dirty="0"/>
              <a:t> </a:t>
            </a:r>
            <a:r>
              <a:rPr lang="nl-NL" dirty="0">
                <a:solidFill>
                  <a:srgbClr val="384B96"/>
                </a:solidFill>
              </a:rPr>
              <a:t>toont contactpunten voor DVP en DVA. Maar ook voor de </a:t>
            </a:r>
            <a:r>
              <a:rPr lang="nl-NL" dirty="0" err="1">
                <a:solidFill>
                  <a:srgbClr val="384B96"/>
                </a:solidFill>
              </a:rPr>
              <a:t>stelselnode</a:t>
            </a:r>
            <a:r>
              <a:rPr lang="nl-NL" dirty="0">
                <a:solidFill>
                  <a:srgbClr val="384B96"/>
                </a:solidFill>
              </a:rPr>
              <a:t> (MedMij R&amp;A)</a:t>
            </a:r>
          </a:p>
        </p:txBody>
      </p:sp>
    </p:spTree>
    <p:extLst>
      <p:ext uri="{BB962C8B-B14F-4D97-AF65-F5344CB8AC3E}">
        <p14:creationId xmlns:p14="http://schemas.microsoft.com/office/powerpoint/2010/main" val="36586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50743AE-17B6-444B-B338-AD79DA7D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81C63B-A4EC-1F4F-A9DA-E5AD6C75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ACDA34-004B-4548-A42B-90FEEFABB2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090" y="1008410"/>
            <a:ext cx="4330345" cy="39182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82C2202-DB8F-B0F1-FFE1-770E2402E95F}"/>
              </a:ext>
            </a:extLst>
          </p:cNvPr>
          <p:cNvSpPr txBox="1"/>
          <p:nvPr/>
        </p:nvSpPr>
        <p:spPr>
          <a:xfrm>
            <a:off x="613317" y="7981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384B9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MedMij beheermodel</a:t>
            </a:r>
            <a:endParaRPr lang="nl-NL" dirty="0"/>
          </a:p>
        </p:txBody>
      </p:sp>
      <p:sp>
        <p:nvSpPr>
          <p:cNvPr id="9" name="Tijdelijke aanduiding voor inhoud 4">
            <a:extLst>
              <a:ext uri="{FF2B5EF4-FFF2-40B4-BE49-F238E27FC236}">
                <a16:creationId xmlns:a16="http://schemas.microsoft.com/office/drawing/2014/main" id="{F2564ED7-103F-C4B4-3E47-2524FD63E0C8}"/>
              </a:ext>
            </a:extLst>
          </p:cNvPr>
          <p:cNvSpPr txBox="1">
            <a:spLocks/>
          </p:cNvSpPr>
          <p:nvPr/>
        </p:nvSpPr>
        <p:spPr>
          <a:xfrm>
            <a:off x="4758212" y="1008410"/>
            <a:ext cx="4340047" cy="3394472"/>
          </a:xfrm>
          <a:prstGeom prst="rect">
            <a:avLst/>
          </a:prstGeom>
        </p:spPr>
        <p:txBody>
          <a:bodyPr/>
          <a:lstStyle>
            <a:lvl1pPr marL="266400" indent="-2664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 typeface="Arial"/>
              <a:buChar char="•"/>
              <a:defRPr sz="20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1pPr>
            <a:lvl2pPr marL="543600" indent="-2772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 typeface="Arial"/>
              <a:buChar char="•"/>
              <a:defRPr sz="18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2pPr>
            <a:lvl3pPr marL="806400" indent="-2664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84B96"/>
              </a:buClr>
              <a:buFont typeface="Arial"/>
              <a:buChar char="•"/>
              <a:defRPr sz="16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4AB8A7"/>
              </a:buClr>
              <a:buFontTx/>
              <a:buNone/>
              <a:defRPr sz="26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Tx/>
              <a:buNone/>
              <a:defRPr sz="1600" kern="1200" spc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5pPr>
            <a:lvl6pPr marL="266400" indent="0" algn="l" defTabSz="457200" rtl="0" eaLnBrk="1" latinLnBrk="0" hangingPunct="1">
              <a:spcBef>
                <a:spcPts val="0"/>
              </a:spcBef>
              <a:buFontTx/>
              <a:buNone/>
              <a:defRPr sz="20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6pPr>
            <a:lvl7pPr marL="543600" indent="0" algn="l" defTabSz="457200" rtl="0" eaLnBrk="1" latinLnBrk="0" hangingPunct="1">
              <a:spcBef>
                <a:spcPts val="0"/>
              </a:spcBef>
              <a:buFontTx/>
              <a:buNone/>
              <a:defRPr sz="18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7pPr>
            <a:lvl8pPr marL="806400" indent="0" algn="l" defTabSz="457200" rtl="0" eaLnBrk="1" latinLnBrk="0" hangingPunct="1">
              <a:spcBef>
                <a:spcPts val="0"/>
              </a:spcBef>
              <a:buFontTx/>
              <a:buNone/>
              <a:defRPr sz="16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ts val="0"/>
              </a:spcBef>
              <a:buFontTx/>
              <a:buNone/>
              <a:defRPr sz="14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MedMij beheermodel wordt gebruikt om te laten zien hoe onderstaande zaken werken:</a:t>
            </a:r>
          </a:p>
          <a:p>
            <a:pPr lvl="1"/>
            <a:r>
              <a:rPr lang="nl-NL" dirty="0"/>
              <a:t>Samenwerking</a:t>
            </a:r>
          </a:p>
          <a:p>
            <a:pPr lvl="1"/>
            <a:r>
              <a:rPr lang="nl-NL" dirty="0"/>
              <a:t>Escalatie</a:t>
            </a:r>
          </a:p>
          <a:p>
            <a:pPr lvl="1"/>
            <a:r>
              <a:rPr lang="nl-NL" dirty="0"/>
              <a:t>MedMij regie</a:t>
            </a:r>
          </a:p>
          <a:p>
            <a:pPr marL="0" indent="0">
              <a:buFont typeface="Arial"/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3596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50743AE-17B6-444B-B338-AD79DA7D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81C63B-A4EC-1F4F-A9DA-E5AD6C75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ACDA34-004B-4548-A42B-90FEEFABB2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090" y="1008410"/>
            <a:ext cx="4330345" cy="39182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82C2202-DB8F-B0F1-FFE1-770E2402E95F}"/>
              </a:ext>
            </a:extLst>
          </p:cNvPr>
          <p:cNvSpPr txBox="1"/>
          <p:nvPr/>
        </p:nvSpPr>
        <p:spPr>
          <a:xfrm>
            <a:off x="613317" y="7981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384B9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Samenwerking</a:t>
            </a:r>
            <a:endParaRPr lang="nl-NL" dirty="0"/>
          </a:p>
        </p:txBody>
      </p:sp>
      <p:sp>
        <p:nvSpPr>
          <p:cNvPr id="9" name="Tijdelijke aanduiding voor inhoud 4">
            <a:extLst>
              <a:ext uri="{FF2B5EF4-FFF2-40B4-BE49-F238E27FC236}">
                <a16:creationId xmlns:a16="http://schemas.microsoft.com/office/drawing/2014/main" id="{F2564ED7-103F-C4B4-3E47-2524FD63E0C8}"/>
              </a:ext>
            </a:extLst>
          </p:cNvPr>
          <p:cNvSpPr txBox="1">
            <a:spLocks/>
          </p:cNvSpPr>
          <p:nvPr/>
        </p:nvSpPr>
        <p:spPr>
          <a:xfrm>
            <a:off x="4758212" y="1008410"/>
            <a:ext cx="4340047" cy="3394472"/>
          </a:xfrm>
          <a:prstGeom prst="rect">
            <a:avLst/>
          </a:prstGeom>
        </p:spPr>
        <p:txBody>
          <a:bodyPr/>
          <a:lstStyle>
            <a:lvl1pPr marL="266400" indent="-2664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 typeface="Arial"/>
              <a:buChar char="•"/>
              <a:defRPr sz="20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1pPr>
            <a:lvl2pPr marL="543600" indent="-2772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 typeface="Arial"/>
              <a:buChar char="•"/>
              <a:defRPr sz="18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2pPr>
            <a:lvl3pPr marL="806400" indent="-2664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84B96"/>
              </a:buClr>
              <a:buFont typeface="Arial"/>
              <a:buChar char="•"/>
              <a:defRPr sz="16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4AB8A7"/>
              </a:buClr>
              <a:buFontTx/>
              <a:buNone/>
              <a:defRPr sz="26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Tx/>
              <a:buNone/>
              <a:defRPr sz="1600" kern="1200" spc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5pPr>
            <a:lvl6pPr marL="266400" indent="0" algn="l" defTabSz="457200" rtl="0" eaLnBrk="1" latinLnBrk="0" hangingPunct="1">
              <a:spcBef>
                <a:spcPts val="0"/>
              </a:spcBef>
              <a:buFontTx/>
              <a:buNone/>
              <a:defRPr sz="20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6pPr>
            <a:lvl7pPr marL="543600" indent="0" algn="l" defTabSz="457200" rtl="0" eaLnBrk="1" latinLnBrk="0" hangingPunct="1">
              <a:spcBef>
                <a:spcPts val="0"/>
              </a:spcBef>
              <a:buFontTx/>
              <a:buNone/>
              <a:defRPr sz="18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7pPr>
            <a:lvl8pPr marL="806400" indent="0" algn="l" defTabSz="457200" rtl="0" eaLnBrk="1" latinLnBrk="0" hangingPunct="1">
              <a:spcBef>
                <a:spcPts val="0"/>
              </a:spcBef>
              <a:buFontTx/>
              <a:buNone/>
              <a:defRPr sz="16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ts val="0"/>
              </a:spcBef>
              <a:buFontTx/>
              <a:buNone/>
              <a:defRPr sz="14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Samenwerken vindt plaats op servicedesk niveau (oranje pijlen)</a:t>
            </a:r>
          </a:p>
          <a:p>
            <a:r>
              <a:rPr lang="nl-NL" dirty="0"/>
              <a:t>Servicedesks nemen direct contact met elkaar op om het “issue” te duiden</a:t>
            </a:r>
          </a:p>
          <a:p>
            <a:pPr lvl="1"/>
            <a:r>
              <a:rPr lang="nl-NL" dirty="0"/>
              <a:t>Incidenten/</a:t>
            </a:r>
            <a:r>
              <a:rPr lang="nl-NL" dirty="0" err="1"/>
              <a:t>problems</a:t>
            </a:r>
            <a:r>
              <a:rPr lang="nl-NL" dirty="0"/>
              <a:t>/changes of vragen</a:t>
            </a:r>
          </a:p>
          <a:p>
            <a:r>
              <a:rPr lang="nl-NL" dirty="0"/>
              <a:t>Contactgegevens in Supportal</a:t>
            </a:r>
          </a:p>
          <a:p>
            <a:r>
              <a:rPr lang="nl-NL" dirty="0"/>
              <a:t>Verantwoordelijkheden liggen vast in MedMij-DAP</a:t>
            </a:r>
          </a:p>
          <a:p>
            <a:endParaRPr lang="nl-NL" dirty="0"/>
          </a:p>
          <a:p>
            <a:pPr lvl="1"/>
            <a:endParaRPr lang="nl-NL" dirty="0"/>
          </a:p>
          <a:p>
            <a:pPr marL="0" indent="0">
              <a:buFont typeface="Arial"/>
              <a:buNone/>
            </a:pPr>
            <a:endParaRPr lang="nl-NL" b="1" dirty="0"/>
          </a:p>
        </p:txBody>
      </p:sp>
      <p:sp>
        <p:nvSpPr>
          <p:cNvPr id="11" name="PIJL-LINKS en -RECHTS 24">
            <a:extLst>
              <a:ext uri="{FF2B5EF4-FFF2-40B4-BE49-F238E27FC236}">
                <a16:creationId xmlns:a16="http://schemas.microsoft.com/office/drawing/2014/main" id="{511A57E2-A653-054F-8F60-2D469351BA82}"/>
              </a:ext>
            </a:extLst>
          </p:cNvPr>
          <p:cNvSpPr/>
          <p:nvPr/>
        </p:nvSpPr>
        <p:spPr>
          <a:xfrm rot="14201013">
            <a:off x="2139699" y="3028900"/>
            <a:ext cx="421688" cy="196270"/>
          </a:xfrm>
          <a:prstGeom prst="leftRight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PIJL-LINKS en -RECHTS 24">
            <a:extLst>
              <a:ext uri="{FF2B5EF4-FFF2-40B4-BE49-F238E27FC236}">
                <a16:creationId xmlns:a16="http://schemas.microsoft.com/office/drawing/2014/main" id="{C02CEBFB-310D-AFB2-ECF7-B89720809128}"/>
              </a:ext>
            </a:extLst>
          </p:cNvPr>
          <p:cNvSpPr/>
          <p:nvPr/>
        </p:nvSpPr>
        <p:spPr>
          <a:xfrm rot="18000000">
            <a:off x="2878882" y="3037109"/>
            <a:ext cx="421688" cy="196270"/>
          </a:xfrm>
          <a:prstGeom prst="leftRight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PIJL-LINKS en -RECHTS 24">
            <a:extLst>
              <a:ext uri="{FF2B5EF4-FFF2-40B4-BE49-F238E27FC236}">
                <a16:creationId xmlns:a16="http://schemas.microsoft.com/office/drawing/2014/main" id="{102D64E6-F077-49BC-35E2-755BAC3454C6}"/>
              </a:ext>
            </a:extLst>
          </p:cNvPr>
          <p:cNvSpPr/>
          <p:nvPr/>
        </p:nvSpPr>
        <p:spPr>
          <a:xfrm>
            <a:off x="2477628" y="2438070"/>
            <a:ext cx="421688" cy="196270"/>
          </a:xfrm>
          <a:prstGeom prst="leftRight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1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50743AE-17B6-444B-B338-AD79DA7D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81C63B-A4EC-1F4F-A9DA-E5AD6C75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ACDA34-004B-4548-A42B-90FEEFABB2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090" y="1008410"/>
            <a:ext cx="4330345" cy="39182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82C2202-DB8F-B0F1-FFE1-770E2402E95F}"/>
              </a:ext>
            </a:extLst>
          </p:cNvPr>
          <p:cNvSpPr txBox="1"/>
          <p:nvPr/>
        </p:nvSpPr>
        <p:spPr>
          <a:xfrm>
            <a:off x="613317" y="7981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384B9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Escaleren</a:t>
            </a:r>
            <a:endParaRPr lang="nl-NL" dirty="0"/>
          </a:p>
        </p:txBody>
      </p:sp>
      <p:sp>
        <p:nvSpPr>
          <p:cNvPr id="9" name="Tijdelijke aanduiding voor inhoud 4">
            <a:extLst>
              <a:ext uri="{FF2B5EF4-FFF2-40B4-BE49-F238E27FC236}">
                <a16:creationId xmlns:a16="http://schemas.microsoft.com/office/drawing/2014/main" id="{F2564ED7-103F-C4B4-3E47-2524FD63E0C8}"/>
              </a:ext>
            </a:extLst>
          </p:cNvPr>
          <p:cNvSpPr txBox="1">
            <a:spLocks/>
          </p:cNvSpPr>
          <p:nvPr/>
        </p:nvSpPr>
        <p:spPr>
          <a:xfrm>
            <a:off x="4758212" y="1008410"/>
            <a:ext cx="4340047" cy="3394472"/>
          </a:xfrm>
          <a:prstGeom prst="rect">
            <a:avLst/>
          </a:prstGeom>
        </p:spPr>
        <p:txBody>
          <a:bodyPr/>
          <a:lstStyle>
            <a:lvl1pPr marL="266400" indent="-2664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 typeface="Arial"/>
              <a:buChar char="•"/>
              <a:defRPr sz="20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1pPr>
            <a:lvl2pPr marL="543600" indent="-2772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 typeface="Arial"/>
              <a:buChar char="•"/>
              <a:defRPr sz="18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2pPr>
            <a:lvl3pPr marL="806400" indent="-2664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84B96"/>
              </a:buClr>
              <a:buFont typeface="Arial"/>
              <a:buChar char="•"/>
              <a:defRPr sz="16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4AB8A7"/>
              </a:buClr>
              <a:buFontTx/>
              <a:buNone/>
              <a:defRPr sz="26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Tx/>
              <a:buNone/>
              <a:defRPr sz="1600" kern="1200" spc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5pPr>
            <a:lvl6pPr marL="266400" indent="0" algn="l" defTabSz="457200" rtl="0" eaLnBrk="1" latinLnBrk="0" hangingPunct="1">
              <a:spcBef>
                <a:spcPts val="0"/>
              </a:spcBef>
              <a:buFontTx/>
              <a:buNone/>
              <a:defRPr sz="20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6pPr>
            <a:lvl7pPr marL="543600" indent="0" algn="l" defTabSz="457200" rtl="0" eaLnBrk="1" latinLnBrk="0" hangingPunct="1">
              <a:spcBef>
                <a:spcPts val="0"/>
              </a:spcBef>
              <a:buFontTx/>
              <a:buNone/>
              <a:defRPr sz="18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7pPr>
            <a:lvl8pPr marL="806400" indent="0" algn="l" defTabSz="457200" rtl="0" eaLnBrk="1" latinLnBrk="0" hangingPunct="1">
              <a:spcBef>
                <a:spcPts val="0"/>
              </a:spcBef>
              <a:buFontTx/>
              <a:buNone/>
              <a:defRPr sz="16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ts val="0"/>
              </a:spcBef>
              <a:buFontTx/>
              <a:buNone/>
              <a:defRPr sz="14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Escaleren kan nodig zijn indien het “issue” niet de juiste prioriteit krijgt.</a:t>
            </a:r>
          </a:p>
          <a:p>
            <a:r>
              <a:rPr lang="nl-NL" dirty="0"/>
              <a:t>Binnen MedMij escaleert men naar de eigen servicemanager (gele pijlen)</a:t>
            </a:r>
          </a:p>
          <a:p>
            <a:r>
              <a:rPr lang="nl-NL" dirty="0"/>
              <a:t>Vervolgens neemt de Servicemanager contact op met de servicemanager van de andere deelnemer (oranje pijlen) om de juiste prioriteit te kunnen geven aan het “issue”</a:t>
            </a:r>
          </a:p>
          <a:p>
            <a:endParaRPr lang="nl-NL" dirty="0"/>
          </a:p>
          <a:p>
            <a:pPr lvl="1"/>
            <a:endParaRPr lang="nl-NL" dirty="0"/>
          </a:p>
          <a:p>
            <a:pPr marL="0" indent="0">
              <a:buFont typeface="Arial"/>
              <a:buNone/>
            </a:pPr>
            <a:endParaRPr lang="nl-NL" b="1" dirty="0"/>
          </a:p>
        </p:txBody>
      </p:sp>
      <p:sp>
        <p:nvSpPr>
          <p:cNvPr id="2" name="PIJL-OMLAAG 35">
            <a:extLst>
              <a:ext uri="{FF2B5EF4-FFF2-40B4-BE49-F238E27FC236}">
                <a16:creationId xmlns:a16="http://schemas.microsoft.com/office/drawing/2014/main" id="{8E1D7F66-C8AA-0B89-8485-A3B49521BF0B}"/>
              </a:ext>
            </a:extLst>
          </p:cNvPr>
          <p:cNvSpPr/>
          <p:nvPr/>
        </p:nvSpPr>
        <p:spPr>
          <a:xfrm>
            <a:off x="2655304" y="4002888"/>
            <a:ext cx="149915" cy="264403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-OMLAAG 35">
            <a:extLst>
              <a:ext uri="{FF2B5EF4-FFF2-40B4-BE49-F238E27FC236}">
                <a16:creationId xmlns:a16="http://schemas.microsoft.com/office/drawing/2014/main" id="{0C754CD1-0371-D543-7487-9BA8ED096BD3}"/>
              </a:ext>
            </a:extLst>
          </p:cNvPr>
          <p:cNvSpPr/>
          <p:nvPr/>
        </p:nvSpPr>
        <p:spPr>
          <a:xfrm rot="7518059">
            <a:off x="1694327" y="2203020"/>
            <a:ext cx="149915" cy="264403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35">
            <a:extLst>
              <a:ext uri="{FF2B5EF4-FFF2-40B4-BE49-F238E27FC236}">
                <a16:creationId xmlns:a16="http://schemas.microsoft.com/office/drawing/2014/main" id="{5DE2EF90-DEE8-9234-CC89-07D5CB4B8325}"/>
              </a:ext>
            </a:extLst>
          </p:cNvPr>
          <p:cNvSpPr/>
          <p:nvPr/>
        </p:nvSpPr>
        <p:spPr>
          <a:xfrm rot="14306472">
            <a:off x="3588330" y="2226337"/>
            <a:ext cx="149915" cy="264403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LINKS en -RECHTS 24">
            <a:extLst>
              <a:ext uri="{FF2B5EF4-FFF2-40B4-BE49-F238E27FC236}">
                <a16:creationId xmlns:a16="http://schemas.microsoft.com/office/drawing/2014/main" id="{A7545D53-5671-624F-CBEF-295318A60BF8}"/>
              </a:ext>
            </a:extLst>
          </p:cNvPr>
          <p:cNvSpPr/>
          <p:nvPr/>
        </p:nvSpPr>
        <p:spPr>
          <a:xfrm rot="14201013">
            <a:off x="1291679" y="3461660"/>
            <a:ext cx="421688" cy="196270"/>
          </a:xfrm>
          <a:prstGeom prst="leftRight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PIJL-LINKS en -RECHTS 24">
            <a:extLst>
              <a:ext uri="{FF2B5EF4-FFF2-40B4-BE49-F238E27FC236}">
                <a16:creationId xmlns:a16="http://schemas.microsoft.com/office/drawing/2014/main" id="{74584519-A6A1-8CB6-D8BC-F00DF5967F26}"/>
              </a:ext>
            </a:extLst>
          </p:cNvPr>
          <p:cNvSpPr/>
          <p:nvPr/>
        </p:nvSpPr>
        <p:spPr>
          <a:xfrm rot="18000000">
            <a:off x="3718170" y="3414072"/>
            <a:ext cx="421688" cy="196270"/>
          </a:xfrm>
          <a:prstGeom prst="leftRight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PIJL-LINKS en -RECHTS 24">
            <a:extLst>
              <a:ext uri="{FF2B5EF4-FFF2-40B4-BE49-F238E27FC236}">
                <a16:creationId xmlns:a16="http://schemas.microsoft.com/office/drawing/2014/main" id="{95AD2A24-736F-A53E-A019-AA63ED5F2BD2}"/>
              </a:ext>
            </a:extLst>
          </p:cNvPr>
          <p:cNvSpPr/>
          <p:nvPr/>
        </p:nvSpPr>
        <p:spPr>
          <a:xfrm>
            <a:off x="2477628" y="1545253"/>
            <a:ext cx="421688" cy="196270"/>
          </a:xfrm>
          <a:prstGeom prst="leftRightArrow">
            <a:avLst/>
          </a:prstGeom>
          <a:solidFill>
            <a:srgbClr val="FF9933"/>
          </a:solidFill>
          <a:ln>
            <a:solidFill>
              <a:srgbClr val="FF9933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97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50743AE-17B6-444B-B338-AD79DA7D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81C63B-A4EC-1F4F-A9DA-E5AD6C75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ACDA34-004B-4548-A42B-90FEEFABB2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090" y="1008410"/>
            <a:ext cx="4330345" cy="39182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82C2202-DB8F-B0F1-FFE1-770E2402E95F}"/>
              </a:ext>
            </a:extLst>
          </p:cNvPr>
          <p:cNvSpPr txBox="1"/>
          <p:nvPr/>
        </p:nvSpPr>
        <p:spPr>
          <a:xfrm>
            <a:off x="613317" y="7981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384B9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MedMij regie</a:t>
            </a:r>
            <a:endParaRPr lang="nl-NL" dirty="0"/>
          </a:p>
        </p:txBody>
      </p:sp>
      <p:sp>
        <p:nvSpPr>
          <p:cNvPr id="9" name="Tijdelijke aanduiding voor inhoud 4">
            <a:extLst>
              <a:ext uri="{FF2B5EF4-FFF2-40B4-BE49-F238E27FC236}">
                <a16:creationId xmlns:a16="http://schemas.microsoft.com/office/drawing/2014/main" id="{F2564ED7-103F-C4B4-3E47-2524FD63E0C8}"/>
              </a:ext>
            </a:extLst>
          </p:cNvPr>
          <p:cNvSpPr txBox="1">
            <a:spLocks/>
          </p:cNvSpPr>
          <p:nvPr/>
        </p:nvSpPr>
        <p:spPr>
          <a:xfrm>
            <a:off x="4758212" y="1008410"/>
            <a:ext cx="4340047" cy="3394472"/>
          </a:xfrm>
          <a:prstGeom prst="rect">
            <a:avLst/>
          </a:prstGeom>
        </p:spPr>
        <p:txBody>
          <a:bodyPr/>
          <a:lstStyle>
            <a:lvl1pPr marL="266400" indent="-2664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 typeface="Arial"/>
              <a:buChar char="•"/>
              <a:defRPr sz="20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1pPr>
            <a:lvl2pPr marL="543600" indent="-2772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 typeface="Arial"/>
              <a:buChar char="•"/>
              <a:defRPr sz="18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2pPr>
            <a:lvl3pPr marL="806400" indent="-2664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84B96"/>
              </a:buClr>
              <a:buFont typeface="Arial"/>
              <a:buChar char="•"/>
              <a:defRPr sz="16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4AB8A7"/>
              </a:buClr>
              <a:buFontTx/>
              <a:buNone/>
              <a:defRPr sz="2600" kern="1200" spc="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4AB8A7"/>
              </a:buClr>
              <a:buFontTx/>
              <a:buNone/>
              <a:defRPr sz="1600" kern="1200" spc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5pPr>
            <a:lvl6pPr marL="266400" indent="0" algn="l" defTabSz="457200" rtl="0" eaLnBrk="1" latinLnBrk="0" hangingPunct="1">
              <a:spcBef>
                <a:spcPts val="0"/>
              </a:spcBef>
              <a:buFontTx/>
              <a:buNone/>
              <a:defRPr sz="20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6pPr>
            <a:lvl7pPr marL="543600" indent="0" algn="l" defTabSz="457200" rtl="0" eaLnBrk="1" latinLnBrk="0" hangingPunct="1">
              <a:spcBef>
                <a:spcPts val="0"/>
              </a:spcBef>
              <a:buFontTx/>
              <a:buNone/>
              <a:defRPr sz="18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7pPr>
            <a:lvl8pPr marL="806400" indent="0" algn="l" defTabSz="457200" rtl="0" eaLnBrk="1" latinLnBrk="0" hangingPunct="1">
              <a:spcBef>
                <a:spcPts val="0"/>
              </a:spcBef>
              <a:buFontTx/>
              <a:buNone/>
              <a:defRPr sz="16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ts val="0"/>
              </a:spcBef>
              <a:buFontTx/>
              <a:buNone/>
              <a:defRPr sz="1400" kern="1200" baseline="0">
                <a:solidFill>
                  <a:srgbClr val="384B9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Indien er op Servicemanagement niveau geen oplossing gevonden kan worden, neem dan contact op met MedMij regie (rode pijlen)</a:t>
            </a:r>
          </a:p>
          <a:p>
            <a:r>
              <a:rPr lang="nl-NL" dirty="0"/>
              <a:t>Medmij regie zal bemiddelen in de escalatie</a:t>
            </a:r>
          </a:p>
          <a:p>
            <a:pPr marL="0" indent="0">
              <a:buFont typeface="Arial"/>
              <a:buNone/>
            </a:pPr>
            <a:endParaRPr lang="nl-NL" b="1" dirty="0"/>
          </a:p>
        </p:txBody>
      </p:sp>
      <p:sp>
        <p:nvSpPr>
          <p:cNvPr id="2" name="PIJL-OMLAAG 35">
            <a:extLst>
              <a:ext uri="{FF2B5EF4-FFF2-40B4-BE49-F238E27FC236}">
                <a16:creationId xmlns:a16="http://schemas.microsoft.com/office/drawing/2014/main" id="{8E1D7F66-C8AA-0B89-8485-A3B49521BF0B}"/>
              </a:ext>
            </a:extLst>
          </p:cNvPr>
          <p:cNvSpPr/>
          <p:nvPr/>
        </p:nvSpPr>
        <p:spPr>
          <a:xfrm>
            <a:off x="2655304" y="4406255"/>
            <a:ext cx="149915" cy="264403"/>
          </a:xfrm>
          <a:prstGeom prst="downArrow">
            <a:avLst/>
          </a:prstGeom>
          <a:solidFill>
            <a:srgbClr val="FF0000"/>
          </a:solidFill>
          <a:ln>
            <a:solidFill>
              <a:schemeClr val="accent3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-OMLAAG 35">
            <a:extLst>
              <a:ext uri="{FF2B5EF4-FFF2-40B4-BE49-F238E27FC236}">
                <a16:creationId xmlns:a16="http://schemas.microsoft.com/office/drawing/2014/main" id="{0C754CD1-0371-D543-7487-9BA8ED096BD3}"/>
              </a:ext>
            </a:extLst>
          </p:cNvPr>
          <p:cNvSpPr/>
          <p:nvPr/>
        </p:nvSpPr>
        <p:spPr>
          <a:xfrm rot="7518059">
            <a:off x="1263203" y="2004897"/>
            <a:ext cx="149915" cy="264403"/>
          </a:xfrm>
          <a:prstGeom prst="downArrow">
            <a:avLst/>
          </a:prstGeom>
          <a:solidFill>
            <a:srgbClr val="FF0000"/>
          </a:solidFill>
          <a:ln>
            <a:solidFill>
              <a:schemeClr val="accent3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35">
            <a:extLst>
              <a:ext uri="{FF2B5EF4-FFF2-40B4-BE49-F238E27FC236}">
                <a16:creationId xmlns:a16="http://schemas.microsoft.com/office/drawing/2014/main" id="{5DE2EF90-DEE8-9234-CC89-07D5CB4B8325}"/>
              </a:ext>
            </a:extLst>
          </p:cNvPr>
          <p:cNvSpPr/>
          <p:nvPr/>
        </p:nvSpPr>
        <p:spPr>
          <a:xfrm rot="14306472">
            <a:off x="4005937" y="1987103"/>
            <a:ext cx="149915" cy="264403"/>
          </a:xfrm>
          <a:prstGeom prst="downArrow">
            <a:avLst/>
          </a:prstGeom>
          <a:solidFill>
            <a:srgbClr val="FF0000"/>
          </a:solidFill>
          <a:ln>
            <a:solidFill>
              <a:schemeClr val="accent3"/>
            </a:solidFill>
          </a:ln>
          <a:effectLst>
            <a:outerShdw blurRad="50800" dist="25400" dir="5400000" algn="ctr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9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E4FBF4-1ECE-6846-90C6-9AA0DCB0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Goed beheer: belang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BC3086-B992-1548-9B44-97FA4E73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176" y="1422094"/>
            <a:ext cx="7075765" cy="3394472"/>
          </a:xfrm>
        </p:spPr>
        <p:txBody>
          <a:bodyPr/>
          <a:lstStyle/>
          <a:p>
            <a:r>
              <a:rPr lang="nl-NL" dirty="0"/>
              <a:t>Problemen informatiebeveiliging (kwaliteit) deelnemer stralen af op de klanten andersom</a:t>
            </a:r>
          </a:p>
          <a:p>
            <a:r>
              <a:rPr lang="nl-NL" dirty="0"/>
              <a:t>Hetzelfde geldt voor problemen bij de uitwisseling</a:t>
            </a:r>
          </a:p>
          <a:p>
            <a:r>
              <a:rPr lang="nl-NL" dirty="0"/>
              <a:t>Centraal vertrouwen, decentrale operatie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r>
              <a:rPr lang="nl-NL" b="1" dirty="0"/>
              <a:t>Belang Deelnemer = Belang MedMij = Belang Zorggebruiker</a:t>
            </a:r>
          </a:p>
          <a:p>
            <a:r>
              <a:rPr lang="nl-NL" b="1" dirty="0"/>
              <a:t>Samen vormen we MedMij, samen houden we MedMij veilig</a:t>
            </a:r>
          </a:p>
        </p:txBody>
      </p:sp>
    </p:spTree>
    <p:extLst>
      <p:ext uri="{BB962C8B-B14F-4D97-AF65-F5344CB8AC3E}">
        <p14:creationId xmlns:p14="http://schemas.microsoft.com/office/powerpoint/2010/main" val="11745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Regulardia">
  <a:themeElements>
    <a:clrScheme name="mkvl-nl">
      <a:dk1>
        <a:srgbClr val="646464"/>
      </a:dk1>
      <a:lt1>
        <a:sysClr val="window" lastClr="FFFFFF"/>
      </a:lt1>
      <a:dk2>
        <a:srgbClr val="0096C8"/>
      </a:dk2>
      <a:lt2>
        <a:srgbClr val="F3F7FB"/>
      </a:lt2>
      <a:accent1>
        <a:srgbClr val="283B7F"/>
      </a:accent1>
      <a:accent2>
        <a:srgbClr val="BA2760"/>
      </a:accent2>
      <a:accent3>
        <a:srgbClr val="E53910"/>
      </a:accent3>
      <a:accent4>
        <a:srgbClr val="C3DAEC"/>
      </a:accent4>
      <a:accent5>
        <a:srgbClr val="000000"/>
      </a:accent5>
      <a:accent6>
        <a:srgbClr val="82CBE2"/>
      </a:accent6>
      <a:hlink>
        <a:srgbClr val="283B7F"/>
      </a:hlink>
      <a:folHlink>
        <a:srgbClr val="BA27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Mij sjabloon (december 2016)">
  <a:themeElements>
    <a:clrScheme name="Kleuren MedMij">
      <a:dk1>
        <a:srgbClr val="384B96"/>
      </a:dk1>
      <a:lt1>
        <a:sysClr val="window" lastClr="FFFFFF"/>
      </a:lt1>
      <a:dk2>
        <a:srgbClr val="000000"/>
      </a:dk2>
      <a:lt2>
        <a:srgbClr val="FFFFFF"/>
      </a:lt2>
      <a:accent1>
        <a:srgbClr val="4AB8A7"/>
      </a:accent1>
      <a:accent2>
        <a:srgbClr val="F49835"/>
      </a:accent2>
      <a:accent3>
        <a:srgbClr val="878787"/>
      </a:accent3>
      <a:accent4>
        <a:srgbClr val="7381B5"/>
      </a:accent4>
      <a:accent5>
        <a:srgbClr val="80CDC1"/>
      </a:accent5>
      <a:accent6>
        <a:srgbClr val="F7B771"/>
      </a:accent6>
      <a:hlink>
        <a:srgbClr val="384B96"/>
      </a:hlink>
      <a:folHlink>
        <a:srgbClr val="384B96"/>
      </a:folHlink>
    </a:clrScheme>
    <a:fontScheme name="Lettertypen MedMij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MedMij sjabloon (december 2016).potx" id="{37AAEAFF-8348-4AA2-83D7-F12471D7E52C}" vid="{DFF0AEC5-C20F-4ED6-A87F-D344CC7151FB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D859FFC732C48B055E2AECCE47978" ma:contentTypeVersion="15" ma:contentTypeDescription="Een nieuw document maken." ma:contentTypeScope="" ma:versionID="6a2633e67fcaadf41a1e9edf242d8743">
  <xsd:schema xmlns:xsd="http://www.w3.org/2001/XMLSchema" xmlns:xs="http://www.w3.org/2001/XMLSchema" xmlns:p="http://schemas.microsoft.com/office/2006/metadata/properties" xmlns:ns2="24eecfbf-8fb4-40a9-a226-8f6f6c0da7f1" xmlns:ns3="4a102832-02bb-45fe-99af-ae281c99aa2d" targetNamespace="http://schemas.microsoft.com/office/2006/metadata/properties" ma:root="true" ma:fieldsID="f4a06d6bff97fcad4be3f63035109c9c" ns2:_="" ns3:_="">
    <xsd:import namespace="24eecfbf-8fb4-40a9-a226-8f6f6c0da7f1"/>
    <xsd:import namespace="4a102832-02bb-45fe-99af-ae281c99aa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ecfbf-8fb4-40a9-a226-8f6f6c0da7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c4e255b5-ac86-45f9-acb7-f25c34be25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02832-02bb-45fe-99af-ae281c99aa2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e1a123-ec6b-441a-8e86-307abd38ed29}" ma:internalName="TaxCatchAll" ma:showField="CatchAllData" ma:web="4a102832-02bb-45fe-99af-ae281c99a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102832-02bb-45fe-99af-ae281c99aa2d">
      <UserInfo>
        <DisplayName>Mark Elstgeest</DisplayName>
        <AccountId>32</AccountId>
        <AccountType/>
      </UserInfo>
      <UserInfo>
        <DisplayName>Sylvia Veereschild</DisplayName>
        <AccountId>91</AccountId>
        <AccountType/>
      </UserInfo>
    </SharedWithUsers>
    <lcf76f155ced4ddcb4097134ff3c332f xmlns="24eecfbf-8fb4-40a9-a226-8f6f6c0da7f1">
      <Terms xmlns="http://schemas.microsoft.com/office/infopath/2007/PartnerControls"/>
    </lcf76f155ced4ddcb4097134ff3c332f>
    <TaxCatchAll xmlns="4a102832-02bb-45fe-99af-ae281c99aa2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C5E7D3-32FA-4ECE-81F2-EBE2C7FC0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eecfbf-8fb4-40a9-a226-8f6f6c0da7f1"/>
    <ds:schemaRef ds:uri="4a102832-02bb-45fe-99af-ae281c99aa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FB479-E03F-4F33-A259-09047A3D7BD9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15ba491-20c4-4b67-8be8-3dd5eb2fcd04"/>
    <ds:schemaRef ds:uri="2ba62ba7-054b-47cc-bd91-cdd410b2c58d"/>
    <ds:schemaRef ds:uri="http://schemas.microsoft.com/office/2006/metadata/properties"/>
    <ds:schemaRef ds:uri="http://www.w3.org/XML/1998/namespace"/>
    <ds:schemaRef ds:uri="4a102832-02bb-45fe-99af-ae281c99aa2d"/>
    <ds:schemaRef ds:uri="24eecfbf-8fb4-40a9-a226-8f6f6c0da7f1"/>
  </ds:schemaRefs>
</ds:datastoreItem>
</file>

<file path=customXml/itemProps3.xml><?xml version="1.0" encoding="utf-8"?>
<ds:datastoreItem xmlns:ds="http://schemas.openxmlformats.org/officeDocument/2006/customXml" ds:itemID="{72215CAD-CE81-4277-BECD-DF9C1BF7A2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1419</Words>
  <Application>Microsoft Office PowerPoint</Application>
  <PresentationFormat>Diavoorstelling (16:9)</PresentationFormat>
  <Paragraphs>226</Paragraphs>
  <Slides>22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Verdana</vt:lpstr>
      <vt:lpstr>Regulardia</vt:lpstr>
      <vt:lpstr>MedMij sjabloon (december 2016)</vt:lpstr>
      <vt:lpstr>PowerPoint-presentatie</vt:lpstr>
      <vt:lpstr>Complexiteitsreductie in beheer</vt:lpstr>
      <vt:lpstr>Complexiteitsreductie in beheer</vt:lpstr>
      <vt:lpstr>Single point of contact</vt:lpstr>
      <vt:lpstr>PowerPoint-presentatie</vt:lpstr>
      <vt:lpstr>PowerPoint-presentatie</vt:lpstr>
      <vt:lpstr>PowerPoint-presentatie</vt:lpstr>
      <vt:lpstr>PowerPoint-presentatie</vt:lpstr>
      <vt:lpstr>Goed beheer: belang</vt:lpstr>
      <vt:lpstr>Goed beheer: samenwerking</vt:lpstr>
      <vt:lpstr>Goed beheer: organisatie</vt:lpstr>
      <vt:lpstr>Goed beheer: systemen</vt:lpstr>
      <vt:lpstr>Goed beheer: informatiedeling MedMij en deelnemers</vt:lpstr>
      <vt:lpstr>MedMij-DAP en Referentiekaart (Dossier afspraken en procedures)</vt:lpstr>
      <vt:lpstr>Managementrapportage</vt:lpstr>
      <vt:lpstr>Supportal</vt:lpstr>
      <vt:lpstr>Supportal</vt:lpstr>
      <vt:lpstr>Operationele Processen – MedMij DAP</vt:lpstr>
      <vt:lpstr>Ten slotte</vt:lpstr>
      <vt:lpstr>Meer informatie?</vt:lpstr>
      <vt:lpstr>Meer informatie?</vt:lpstr>
      <vt:lpstr>Contactinformatie?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68</cp:revision>
  <dcterms:modified xsi:type="dcterms:W3CDTF">2023-05-10T13:09:36Z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0x01010036CD859FFC732C48B055E2AECCE47978</vt:lpwstr>
  </property>
  <property fmtid="{D5CDD505-2E9C-101B-9397-08002B2CF9AE}" pid="3" name="MediaServiceImageTags">
    <vt:lpwstr/>
  </property>
</Properties>
</file>